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57" r:id="rId5"/>
    <p:sldId id="260" r:id="rId6"/>
    <p:sldId id="261" r:id="rId7"/>
    <p:sldId id="262" r:id="rId8"/>
    <p:sldId id="263" r:id="rId9"/>
    <p:sldId id="264" r:id="rId10"/>
    <p:sldId id="265" r:id="rId11"/>
    <p:sldId id="266"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4538D518-E1D6-4532-9057-BBB1548566B3}" type="datetimeFigureOut">
              <a:rPr lang="ru-RU" smtClean="0"/>
              <a:t>15.04.2012</a:t>
            </a:fld>
            <a:endParaRPr lang="ru-RU"/>
          </a:p>
        </p:txBody>
      </p:sp>
      <p:sp>
        <p:nvSpPr>
          <p:cNvPr id="16" name="Номер слайда 15"/>
          <p:cNvSpPr>
            <a:spLocks noGrp="1"/>
          </p:cNvSpPr>
          <p:nvPr>
            <p:ph type="sldNum" sz="quarter" idx="11"/>
          </p:nvPr>
        </p:nvSpPr>
        <p:spPr/>
        <p:txBody>
          <a:bodyPr/>
          <a:lstStyle/>
          <a:p>
            <a:fld id="{027F6EBC-45B4-4362-87C3-D8C2F0997E33}"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38D518-E1D6-4532-9057-BBB1548566B3}" type="datetimeFigureOut">
              <a:rPr lang="ru-RU" smtClean="0"/>
              <a:t>15.04.2012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7F6EBC-45B4-4362-87C3-D8C2F0997E3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38D518-E1D6-4532-9057-BBB1548566B3}" type="datetimeFigureOut">
              <a:rPr lang="ru-RU" smtClean="0"/>
              <a:t>15.04.2012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7F6EBC-45B4-4362-87C3-D8C2F0997E3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4538D518-E1D6-4532-9057-BBB1548566B3}" type="datetimeFigureOut">
              <a:rPr lang="ru-RU" smtClean="0"/>
              <a:t>15.04.2012</a:t>
            </a:fld>
            <a:endParaRPr lang="ru-RU"/>
          </a:p>
        </p:txBody>
      </p:sp>
      <p:sp>
        <p:nvSpPr>
          <p:cNvPr id="15" name="Номер слайда 14"/>
          <p:cNvSpPr>
            <a:spLocks noGrp="1"/>
          </p:cNvSpPr>
          <p:nvPr>
            <p:ph type="sldNum" sz="quarter" idx="15"/>
          </p:nvPr>
        </p:nvSpPr>
        <p:spPr/>
        <p:txBody>
          <a:bodyPr/>
          <a:lstStyle>
            <a:lvl1pPr algn="ctr">
              <a:defRPr/>
            </a:lvl1pPr>
          </a:lstStyle>
          <a:p>
            <a:fld id="{027F6EBC-45B4-4362-87C3-D8C2F0997E33}"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538D518-E1D6-4532-9057-BBB1548566B3}" type="datetimeFigureOut">
              <a:rPr lang="ru-RU" smtClean="0"/>
              <a:t>15.04.2012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7F6EBC-45B4-4362-87C3-D8C2F0997E33}"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4538D518-E1D6-4532-9057-BBB1548566B3}" type="datetimeFigureOut">
              <a:rPr lang="ru-RU" smtClean="0"/>
              <a:t>15.04.2012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7F6EBC-45B4-4362-87C3-D8C2F0997E33}"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027F6EBC-45B4-4362-87C3-D8C2F0997E33}"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4538D518-E1D6-4532-9057-BBB1548566B3}" type="datetimeFigureOut">
              <a:rPr lang="ru-RU" smtClean="0"/>
              <a:t>15.04.2012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538D518-E1D6-4532-9057-BBB1548566B3}" type="datetimeFigureOut">
              <a:rPr lang="ru-RU" smtClean="0"/>
              <a:t>15.04.2012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7F6EBC-45B4-4362-87C3-D8C2F0997E33}"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38D518-E1D6-4532-9057-BBB1548566B3}" type="datetimeFigureOut">
              <a:rPr lang="ru-RU" smtClean="0"/>
              <a:t>15.04.2012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7F6EBC-45B4-4362-87C3-D8C2F0997E3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4538D518-E1D6-4532-9057-BBB1548566B3}" type="datetimeFigureOut">
              <a:rPr lang="ru-RU" smtClean="0"/>
              <a:t>15.04.2012</a:t>
            </a:fld>
            <a:endParaRPr lang="ru-RU"/>
          </a:p>
        </p:txBody>
      </p:sp>
      <p:sp>
        <p:nvSpPr>
          <p:cNvPr id="9" name="Номер слайда 8"/>
          <p:cNvSpPr>
            <a:spLocks noGrp="1"/>
          </p:cNvSpPr>
          <p:nvPr>
            <p:ph type="sldNum" sz="quarter" idx="15"/>
          </p:nvPr>
        </p:nvSpPr>
        <p:spPr/>
        <p:txBody>
          <a:bodyPr/>
          <a:lstStyle/>
          <a:p>
            <a:fld id="{027F6EBC-45B4-4362-87C3-D8C2F0997E33}"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4538D518-E1D6-4532-9057-BBB1548566B3}" type="datetimeFigureOut">
              <a:rPr lang="ru-RU" smtClean="0"/>
              <a:t>15.04.2012</a:t>
            </a:fld>
            <a:endParaRPr lang="ru-RU"/>
          </a:p>
        </p:txBody>
      </p:sp>
      <p:sp>
        <p:nvSpPr>
          <p:cNvPr id="9" name="Номер слайда 8"/>
          <p:cNvSpPr>
            <a:spLocks noGrp="1"/>
          </p:cNvSpPr>
          <p:nvPr>
            <p:ph type="sldNum" sz="quarter" idx="11"/>
          </p:nvPr>
        </p:nvSpPr>
        <p:spPr/>
        <p:txBody>
          <a:bodyPr/>
          <a:lstStyle/>
          <a:p>
            <a:fld id="{027F6EBC-45B4-4362-87C3-D8C2F0997E33}"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538D518-E1D6-4532-9057-BBB1548566B3}" type="datetimeFigureOut">
              <a:rPr lang="ru-RU" smtClean="0"/>
              <a:t>15.04.2012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27F6EBC-45B4-4362-87C3-D8C2F0997E33}"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18" Type="http://schemas.openxmlformats.org/officeDocument/2006/relationships/image" Target="../media/image54.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17" Type="http://schemas.openxmlformats.org/officeDocument/2006/relationships/image" Target="../media/image53.jpeg"/><Relationship Id="rId2" Type="http://schemas.openxmlformats.org/officeDocument/2006/relationships/image" Target="../media/image38.jpeg"/><Relationship Id="rId16" Type="http://schemas.openxmlformats.org/officeDocument/2006/relationships/image" Target="../media/image52.jpeg"/><Relationship Id="rId20"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jpeg"/><Relationship Id="rId10" Type="http://schemas.openxmlformats.org/officeDocument/2006/relationships/image" Target="../media/image46.jpeg"/><Relationship Id="rId19" Type="http://schemas.openxmlformats.org/officeDocument/2006/relationships/image" Target="../media/image55.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5929330"/>
            <a:ext cx="8305800" cy="500066"/>
          </a:xfrm>
        </p:spPr>
        <p:txBody>
          <a:bodyPr/>
          <a:lstStyle/>
          <a:p>
            <a:pPr algn="r"/>
            <a:r>
              <a:rPr lang="en-US" dirty="0" smtClean="0"/>
              <a:t> </a:t>
            </a:r>
            <a:r>
              <a:rPr lang="en-US" sz="2000" dirty="0" err="1" smtClean="0"/>
              <a:t>Glazkova</a:t>
            </a:r>
            <a:r>
              <a:rPr lang="en-US" sz="2000" dirty="0" smtClean="0"/>
              <a:t> </a:t>
            </a:r>
            <a:r>
              <a:rPr lang="en-US" sz="2000" dirty="0" err="1" smtClean="0"/>
              <a:t>Daria</a:t>
            </a:r>
            <a:r>
              <a:rPr lang="en-US" sz="2000" dirty="0" smtClean="0"/>
              <a:t>,</a:t>
            </a:r>
            <a:r>
              <a:rPr lang="en-US" sz="2000" dirty="0" smtClean="0"/>
              <a:t> 11</a:t>
            </a:r>
            <a:r>
              <a:rPr lang="ru-RU" sz="2000" dirty="0" smtClean="0"/>
              <a:t> </a:t>
            </a:r>
            <a:r>
              <a:rPr lang="ru-RU" sz="2000" dirty="0" smtClean="0"/>
              <a:t>«</a:t>
            </a:r>
            <a:r>
              <a:rPr lang="en-US" sz="2000" dirty="0" smtClean="0"/>
              <a:t>A</a:t>
            </a:r>
            <a:r>
              <a:rPr lang="ru-RU" sz="2000" dirty="0" smtClean="0"/>
              <a:t>»</a:t>
            </a:r>
            <a:endParaRPr lang="ru-RU" sz="2000" dirty="0"/>
          </a:p>
        </p:txBody>
      </p:sp>
      <p:sp>
        <p:nvSpPr>
          <p:cNvPr id="2" name="Заголовок 1"/>
          <p:cNvSpPr>
            <a:spLocks noGrp="1"/>
          </p:cNvSpPr>
          <p:nvPr>
            <p:ph type="ctrTitle"/>
          </p:nvPr>
        </p:nvSpPr>
        <p:spPr>
          <a:xfrm>
            <a:off x="457200" y="1433732"/>
            <a:ext cx="8305800" cy="1852392"/>
          </a:xfrm>
        </p:spPr>
        <p:txBody>
          <a:bodyPr/>
          <a:lstStyle/>
          <a:p>
            <a:r>
              <a:rPr lang="en-US" sz="5400" dirty="0" smtClean="0"/>
              <a:t>Pennsylvania</a:t>
            </a:r>
            <a:endParaRPr lang="ru-RU" sz="5400" dirty="0"/>
          </a:p>
        </p:txBody>
      </p:sp>
      <p:pic>
        <p:nvPicPr>
          <p:cNvPr id="5" name="Содержимое 3" descr="Картинка 18 из 100902"/>
          <p:cNvPicPr>
            <a:picLocks/>
          </p:cNvPicPr>
          <p:nvPr/>
        </p:nvPicPr>
        <p:blipFill>
          <a:blip r:embed="rId2" cstate="print"/>
          <a:srcRect/>
          <a:stretch>
            <a:fillRect/>
          </a:stretch>
        </p:blipFill>
        <p:spPr bwMode="auto">
          <a:xfrm>
            <a:off x="357158" y="3786190"/>
            <a:ext cx="4714898" cy="2643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847708"/>
          </a:xfrm>
        </p:spPr>
        <p:txBody>
          <a:bodyPr>
            <a:normAutofit fontScale="90000"/>
          </a:bodyPr>
          <a:lstStyle/>
          <a:p>
            <a:r>
              <a:rPr lang="ru-RU" dirty="0" smtClean="0"/>
              <a:t/>
            </a:r>
            <a:br>
              <a:rPr lang="ru-RU" dirty="0" smtClean="0"/>
            </a:br>
            <a:r>
              <a:rPr lang="en-US" dirty="0" smtClean="0"/>
              <a:t>Famous people of Pennsylvania.</a:t>
            </a:r>
            <a:endParaRPr lang="ru-RU" dirty="0"/>
          </a:p>
        </p:txBody>
      </p:sp>
      <p:sp>
        <p:nvSpPr>
          <p:cNvPr id="5" name="Содержимое 4"/>
          <p:cNvSpPr>
            <a:spLocks noGrp="1"/>
          </p:cNvSpPr>
          <p:nvPr>
            <p:ph idx="1"/>
          </p:nvPr>
        </p:nvSpPr>
        <p:spPr>
          <a:xfrm>
            <a:off x="457200" y="1071546"/>
            <a:ext cx="8229600" cy="5786454"/>
          </a:xfrm>
        </p:spPr>
        <p:txBody>
          <a:bodyPr/>
          <a:lstStyle/>
          <a:p>
            <a:r>
              <a:rPr lang="en-US" dirty="0" smtClean="0"/>
              <a:t>Gertrude </a:t>
            </a:r>
            <a:r>
              <a:rPr lang="en-US" dirty="0" smtClean="0"/>
              <a:t>Stein - a famous American writer.</a:t>
            </a:r>
            <a:r>
              <a:rPr lang="en-US" dirty="0" smtClean="0"/>
              <a:t> </a:t>
            </a:r>
          </a:p>
          <a:p>
            <a:r>
              <a:rPr lang="ru-RU" dirty="0" err="1" smtClean="0"/>
              <a:t>Mari</a:t>
            </a:r>
            <a:r>
              <a:rPr lang="ru-RU" dirty="0" smtClean="0"/>
              <a:t> </a:t>
            </a:r>
            <a:r>
              <a:rPr lang="ru-RU" dirty="0" err="1" smtClean="0"/>
              <a:t>Cassatt</a:t>
            </a:r>
            <a:r>
              <a:rPr lang="en-US" dirty="0" smtClean="0"/>
              <a:t>. </a:t>
            </a:r>
            <a:r>
              <a:rPr lang="en-US" dirty="0" smtClean="0"/>
              <a:t>The famous American graphic artist and painter who wrote in the style </a:t>
            </a:r>
            <a:r>
              <a:rPr lang="en-US" dirty="0" smtClean="0"/>
              <a:t>of impressionism.</a:t>
            </a:r>
          </a:p>
          <a:p>
            <a:r>
              <a:rPr lang="ru-RU" dirty="0" err="1" smtClean="0"/>
              <a:t>Andrew</a:t>
            </a:r>
            <a:r>
              <a:rPr lang="ru-RU" dirty="0" smtClean="0"/>
              <a:t> </a:t>
            </a:r>
            <a:r>
              <a:rPr lang="ru-RU" dirty="0" err="1" smtClean="0"/>
              <a:t>Wyeth</a:t>
            </a:r>
            <a:r>
              <a:rPr lang="en-US" dirty="0" smtClean="0"/>
              <a:t>. </a:t>
            </a:r>
            <a:r>
              <a:rPr lang="en-US" dirty="0" smtClean="0"/>
              <a:t>Famous American artist - a realist of the twentieth century</a:t>
            </a:r>
            <a:r>
              <a:rPr lang="en-US" dirty="0" smtClean="0"/>
              <a:t>.</a:t>
            </a:r>
          </a:p>
          <a:p>
            <a:r>
              <a:rPr lang="en-US" dirty="0" smtClean="0"/>
              <a:t>Wilton Norman Chamberlain, one of the greatest pivot ever coming out on </a:t>
            </a:r>
            <a:r>
              <a:rPr lang="en-US" dirty="0" err="1" smtClean="0"/>
              <a:t>thebasketball</a:t>
            </a:r>
            <a:r>
              <a:rPr lang="en-US" dirty="0" smtClean="0"/>
              <a:t> court</a:t>
            </a:r>
            <a:r>
              <a:rPr lang="en-US" dirty="0" smtClean="0"/>
              <a:t>.</a:t>
            </a:r>
          </a:p>
          <a:p>
            <a:r>
              <a:rPr lang="ru-RU" dirty="0" smtClean="0"/>
              <a:t> </a:t>
            </a:r>
            <a:r>
              <a:rPr lang="ru-RU" dirty="0" err="1" smtClean="0"/>
              <a:t>James</a:t>
            </a:r>
            <a:r>
              <a:rPr lang="ru-RU" dirty="0" smtClean="0"/>
              <a:t> </a:t>
            </a:r>
            <a:r>
              <a:rPr lang="ru-RU" dirty="0" err="1" smtClean="0"/>
              <a:t>Lightbodi</a:t>
            </a:r>
            <a:r>
              <a:rPr lang="en-US" dirty="0" smtClean="0"/>
              <a:t>. </a:t>
            </a:r>
            <a:r>
              <a:rPr lang="en-US" dirty="0" smtClean="0"/>
              <a:t>American athlete, triple champion of Olympic Games 1904</a:t>
            </a:r>
            <a:r>
              <a:rPr lang="en-US" dirty="0" smtClean="0"/>
              <a:t>.</a:t>
            </a:r>
          </a:p>
          <a:p>
            <a:r>
              <a:rPr lang="ru-RU" dirty="0" err="1" smtClean="0"/>
              <a:t>Solomon</a:t>
            </a:r>
            <a:r>
              <a:rPr lang="ru-RU" dirty="0" smtClean="0"/>
              <a:t> </a:t>
            </a:r>
            <a:r>
              <a:rPr lang="ru-RU" dirty="0" err="1" smtClean="0"/>
              <a:t>Burke</a:t>
            </a:r>
            <a:r>
              <a:rPr lang="en-US" dirty="0" smtClean="0"/>
              <a:t>. </a:t>
            </a:r>
            <a:r>
              <a:rPr lang="en-US" dirty="0" smtClean="0"/>
              <a:t>American singer and songwriter, Grammy Award winner</a:t>
            </a:r>
            <a:r>
              <a:rPr lang="en-US" dirty="0" smtClean="0"/>
              <a:t>.</a:t>
            </a:r>
          </a:p>
          <a:p>
            <a:r>
              <a:rPr lang="en-US" dirty="0" err="1" smtClean="0"/>
              <a:t>Kristian</a:t>
            </a:r>
            <a:r>
              <a:rPr lang="en-US" dirty="0" smtClean="0"/>
              <a:t> </a:t>
            </a:r>
            <a:r>
              <a:rPr lang="en-US" dirty="0" smtClean="0"/>
              <a:t>Anfinsen - </a:t>
            </a:r>
            <a:r>
              <a:rPr lang="en-US" dirty="0" smtClean="0"/>
              <a:t>the famous American scientist, a biochemist</a:t>
            </a:r>
            <a:r>
              <a:rPr lang="en-US" dirty="0" smtClean="0"/>
              <a:t>.</a:t>
            </a:r>
            <a:endParaRPr lang="en-US" dirty="0" smtClean="0"/>
          </a:p>
          <a:p>
            <a:endParaRPr lang="ru-RU" dirty="0" smtClean="0"/>
          </a:p>
          <a:p>
            <a:endParaRPr lang="ru-RU" dirty="0" smtClean="0"/>
          </a:p>
          <a:p>
            <a:endParaRPr lang="ru-RU" b="1" dirty="0" smtClean="0"/>
          </a:p>
          <a:p>
            <a:endParaRPr lang="ru-RU" dirty="0" smtClean="0"/>
          </a:p>
          <a:p>
            <a:endParaRPr lang="en-US" dirty="0" smtClean="0"/>
          </a:p>
          <a:p>
            <a:endParaRPr lang="ru-RU" b="1" dirty="0" smtClean="0"/>
          </a:p>
          <a:p>
            <a:endParaRPr lang="ru-RU" dirty="0"/>
          </a:p>
        </p:txBody>
      </p:sp>
      <p:pic>
        <p:nvPicPr>
          <p:cNvPr id="6" name="Содержимое 3" descr="Гертруда Стайн / Gertrude Stein"/>
          <p:cNvPicPr>
            <a:picLocks/>
          </p:cNvPicPr>
          <p:nvPr/>
        </p:nvPicPr>
        <p:blipFill>
          <a:blip r:embed="rId2" cstate="print"/>
          <a:srcRect/>
          <a:stretch>
            <a:fillRect/>
          </a:stretch>
        </p:blipFill>
        <p:spPr bwMode="auto">
          <a:xfrm>
            <a:off x="7286644" y="142852"/>
            <a:ext cx="1095376" cy="1400175"/>
          </a:xfrm>
          <a:prstGeom prst="rect">
            <a:avLst/>
          </a:prstGeom>
          <a:noFill/>
          <a:ln w="9525">
            <a:noFill/>
            <a:miter lim="800000"/>
            <a:headEnd/>
            <a:tailEnd/>
          </a:ln>
        </p:spPr>
      </p:pic>
      <p:pic>
        <p:nvPicPr>
          <p:cNvPr id="7" name="Рисунок 6" descr="Мэри Кассат / Mari Cassatt"/>
          <p:cNvPicPr/>
          <p:nvPr/>
        </p:nvPicPr>
        <p:blipFill>
          <a:blip r:embed="rId3" cstate="print"/>
          <a:srcRect/>
          <a:stretch>
            <a:fillRect/>
          </a:stretch>
        </p:blipFill>
        <p:spPr bwMode="auto">
          <a:xfrm>
            <a:off x="8286776" y="1571612"/>
            <a:ext cx="857224" cy="1095376"/>
          </a:xfrm>
          <a:prstGeom prst="rect">
            <a:avLst/>
          </a:prstGeom>
          <a:noFill/>
          <a:ln w="9525">
            <a:noFill/>
            <a:miter lim="800000"/>
            <a:headEnd/>
            <a:tailEnd/>
          </a:ln>
        </p:spPr>
      </p:pic>
      <p:pic>
        <p:nvPicPr>
          <p:cNvPr id="8" name="Рисунок 7" descr="Эндрю Уайет / Andrew Wyeth"/>
          <p:cNvPicPr/>
          <p:nvPr/>
        </p:nvPicPr>
        <p:blipFill>
          <a:blip r:embed="rId4" cstate="print"/>
          <a:srcRect/>
          <a:stretch>
            <a:fillRect/>
          </a:stretch>
        </p:blipFill>
        <p:spPr bwMode="auto">
          <a:xfrm>
            <a:off x="7000892" y="2786058"/>
            <a:ext cx="857256" cy="1000132"/>
          </a:xfrm>
          <a:prstGeom prst="rect">
            <a:avLst/>
          </a:prstGeom>
          <a:noFill/>
          <a:ln w="9525">
            <a:noFill/>
            <a:miter lim="800000"/>
            <a:headEnd/>
            <a:tailEnd/>
          </a:ln>
        </p:spPr>
      </p:pic>
      <p:pic>
        <p:nvPicPr>
          <p:cNvPr id="9" name="Рисунок 8" descr="Wilton  Chamberlain"/>
          <p:cNvPicPr/>
          <p:nvPr/>
        </p:nvPicPr>
        <p:blipFill>
          <a:blip r:embed="rId5" cstate="print"/>
          <a:srcRect/>
          <a:stretch>
            <a:fillRect/>
          </a:stretch>
        </p:blipFill>
        <p:spPr bwMode="auto">
          <a:xfrm>
            <a:off x="8358214" y="3286124"/>
            <a:ext cx="785786" cy="1023938"/>
          </a:xfrm>
          <a:prstGeom prst="rect">
            <a:avLst/>
          </a:prstGeom>
          <a:noFill/>
          <a:ln w="9525">
            <a:noFill/>
            <a:miter lim="800000"/>
            <a:headEnd/>
            <a:tailEnd/>
          </a:ln>
        </p:spPr>
      </p:pic>
      <p:pic>
        <p:nvPicPr>
          <p:cNvPr id="10" name="Рисунок 9" descr="Джим Лайтбоди / James  Lightbodi"/>
          <p:cNvPicPr/>
          <p:nvPr/>
        </p:nvPicPr>
        <p:blipFill>
          <a:blip r:embed="rId6" cstate="print"/>
          <a:srcRect/>
          <a:stretch>
            <a:fillRect/>
          </a:stretch>
        </p:blipFill>
        <p:spPr bwMode="auto">
          <a:xfrm>
            <a:off x="7286644" y="4214818"/>
            <a:ext cx="1000132" cy="1214446"/>
          </a:xfrm>
          <a:prstGeom prst="rect">
            <a:avLst/>
          </a:prstGeom>
          <a:noFill/>
          <a:ln w="9525">
            <a:noFill/>
            <a:miter lim="800000"/>
            <a:headEnd/>
            <a:tailEnd/>
          </a:ln>
        </p:spPr>
      </p:pic>
      <p:pic>
        <p:nvPicPr>
          <p:cNvPr id="11" name="Рисунок 10" descr="Соломон Берк / Solomon  Burke"/>
          <p:cNvPicPr/>
          <p:nvPr/>
        </p:nvPicPr>
        <p:blipFill>
          <a:blip r:embed="rId7" cstate="print"/>
          <a:srcRect/>
          <a:stretch>
            <a:fillRect/>
          </a:stretch>
        </p:blipFill>
        <p:spPr bwMode="auto">
          <a:xfrm>
            <a:off x="6215074" y="4857760"/>
            <a:ext cx="928689" cy="1166814"/>
          </a:xfrm>
          <a:prstGeom prst="rect">
            <a:avLst/>
          </a:prstGeom>
          <a:noFill/>
          <a:ln w="9525">
            <a:noFill/>
            <a:miter lim="800000"/>
            <a:headEnd/>
            <a:tailEnd/>
          </a:ln>
        </p:spPr>
      </p:pic>
      <p:pic>
        <p:nvPicPr>
          <p:cNvPr id="12" name="Рисунок 11" descr="Кристиан Анфинсен / Kristian Anfinsen"/>
          <p:cNvPicPr/>
          <p:nvPr/>
        </p:nvPicPr>
        <p:blipFill>
          <a:blip r:embed="rId8" cstate="print"/>
          <a:srcRect/>
          <a:stretch>
            <a:fillRect/>
          </a:stretch>
        </p:blipFill>
        <p:spPr bwMode="auto">
          <a:xfrm>
            <a:off x="8191500" y="5648325"/>
            <a:ext cx="952500"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285728"/>
            <a:ext cx="8229600" cy="6357982"/>
          </a:xfrm>
        </p:spPr>
        <p:txBody>
          <a:bodyPr/>
          <a:lstStyle/>
          <a:p>
            <a:r>
              <a:rPr lang="en-US" dirty="0" smtClean="0"/>
              <a:t>Taylor </a:t>
            </a:r>
            <a:r>
              <a:rPr lang="en-US" dirty="0" smtClean="0"/>
              <a:t>Swift. </a:t>
            </a:r>
            <a:r>
              <a:rPr lang="en-US" dirty="0" smtClean="0"/>
              <a:t>Popular singer, performing pop </a:t>
            </a:r>
            <a:r>
              <a:rPr lang="en-US" dirty="0" smtClean="0"/>
              <a:t>music.</a:t>
            </a:r>
          </a:p>
          <a:p>
            <a:r>
              <a:rPr lang="en-US" dirty="0" smtClean="0"/>
              <a:t>Lauren Holly - a famous American actress</a:t>
            </a:r>
            <a:r>
              <a:rPr lang="en-US" dirty="0" smtClean="0"/>
              <a:t>.</a:t>
            </a:r>
          </a:p>
          <a:p>
            <a:r>
              <a:rPr lang="en-US" dirty="0" smtClean="0"/>
              <a:t>Richard </a:t>
            </a:r>
            <a:r>
              <a:rPr lang="en-US" dirty="0" err="1" smtClean="0"/>
              <a:t>Gere</a:t>
            </a:r>
            <a:r>
              <a:rPr lang="en-US" dirty="0" smtClean="0"/>
              <a:t>.</a:t>
            </a:r>
          </a:p>
          <a:p>
            <a:endParaRPr lang="en-US" dirty="0" smtClean="0"/>
          </a:p>
          <a:p>
            <a:endParaRPr lang="en-US" dirty="0" smtClean="0"/>
          </a:p>
          <a:p>
            <a:r>
              <a:rPr lang="en-US" dirty="0" smtClean="0"/>
              <a:t>Sarah </a:t>
            </a:r>
            <a:r>
              <a:rPr lang="en-US" dirty="0" smtClean="0"/>
              <a:t>Steele. </a:t>
            </a:r>
            <a:r>
              <a:rPr lang="en-US" dirty="0" smtClean="0"/>
              <a:t>American film actress and TV </a:t>
            </a:r>
            <a:r>
              <a:rPr lang="en-US" dirty="0" smtClean="0"/>
              <a:t>series.</a:t>
            </a:r>
          </a:p>
          <a:p>
            <a:r>
              <a:rPr lang="en-US" dirty="0" smtClean="0"/>
              <a:t>Jonathan Taylor Thomas - American </a:t>
            </a:r>
            <a:r>
              <a:rPr lang="en-US" dirty="0" smtClean="0"/>
              <a:t>actor.</a:t>
            </a:r>
          </a:p>
          <a:p>
            <a:endParaRPr lang="en-US" dirty="0" smtClean="0"/>
          </a:p>
          <a:p>
            <a:endParaRPr lang="en-US" dirty="0" smtClean="0"/>
          </a:p>
          <a:p>
            <a:r>
              <a:rPr lang="en-US" dirty="0" smtClean="0"/>
              <a:t>Laura Breckenridge - American </a:t>
            </a:r>
            <a:r>
              <a:rPr lang="en-US" dirty="0" smtClean="0"/>
              <a:t>actress.</a:t>
            </a:r>
          </a:p>
          <a:p>
            <a:endParaRPr lang="en-US" dirty="0" smtClean="0"/>
          </a:p>
          <a:p>
            <a:r>
              <a:rPr lang="en-US" dirty="0" smtClean="0"/>
              <a:t>Megan Gallagher - American actress.</a:t>
            </a:r>
          </a:p>
          <a:p>
            <a:endParaRPr lang="en-US" dirty="0" smtClean="0"/>
          </a:p>
          <a:p>
            <a:endParaRPr lang="en-US" dirty="0" smtClean="0"/>
          </a:p>
          <a:p>
            <a:endParaRPr lang="en-US" dirty="0" smtClean="0"/>
          </a:p>
          <a:p>
            <a:endParaRPr lang="ru-RU" dirty="0"/>
          </a:p>
        </p:txBody>
      </p:sp>
      <p:pic>
        <p:nvPicPr>
          <p:cNvPr id="6" name="Рисунок 5" descr="Тейлор Свифт / Taylor  Swift"/>
          <p:cNvPicPr/>
          <p:nvPr/>
        </p:nvPicPr>
        <p:blipFill>
          <a:blip r:embed="rId2" cstate="print"/>
          <a:srcRect/>
          <a:stretch>
            <a:fillRect/>
          </a:stretch>
        </p:blipFill>
        <p:spPr bwMode="auto">
          <a:xfrm>
            <a:off x="8215338" y="142852"/>
            <a:ext cx="785818" cy="1047754"/>
          </a:xfrm>
          <a:prstGeom prst="rect">
            <a:avLst/>
          </a:prstGeom>
          <a:noFill/>
          <a:ln w="9525">
            <a:noFill/>
            <a:miter lim="800000"/>
            <a:headEnd/>
            <a:tailEnd/>
          </a:ln>
        </p:spPr>
      </p:pic>
      <p:pic>
        <p:nvPicPr>
          <p:cNvPr id="7" name="Рисунок 6" descr="Лорен Холли / Lauren Holly"/>
          <p:cNvPicPr/>
          <p:nvPr/>
        </p:nvPicPr>
        <p:blipFill>
          <a:blip r:embed="rId3" cstate="print"/>
          <a:srcRect/>
          <a:stretch>
            <a:fillRect/>
          </a:stretch>
        </p:blipFill>
        <p:spPr bwMode="auto">
          <a:xfrm>
            <a:off x="6929454" y="857232"/>
            <a:ext cx="1095376" cy="1428760"/>
          </a:xfrm>
          <a:prstGeom prst="rect">
            <a:avLst/>
          </a:prstGeom>
          <a:noFill/>
          <a:ln w="9525">
            <a:noFill/>
            <a:miter lim="800000"/>
            <a:headEnd/>
            <a:tailEnd/>
          </a:ln>
        </p:spPr>
      </p:pic>
      <p:pic>
        <p:nvPicPr>
          <p:cNvPr id="8" name="Рисунок 7" descr="Ричард Гир / Richard  Gere"/>
          <p:cNvPicPr/>
          <p:nvPr/>
        </p:nvPicPr>
        <p:blipFill>
          <a:blip r:embed="rId4" cstate="print"/>
          <a:srcRect/>
          <a:stretch>
            <a:fillRect/>
          </a:stretch>
        </p:blipFill>
        <p:spPr bwMode="auto">
          <a:xfrm>
            <a:off x="3071802" y="1214422"/>
            <a:ext cx="1095376" cy="1357322"/>
          </a:xfrm>
          <a:prstGeom prst="rect">
            <a:avLst/>
          </a:prstGeom>
          <a:noFill/>
          <a:ln w="9525">
            <a:noFill/>
            <a:miter lim="800000"/>
            <a:headEnd/>
            <a:tailEnd/>
          </a:ln>
        </p:spPr>
      </p:pic>
      <p:pic>
        <p:nvPicPr>
          <p:cNvPr id="9" name="Рисунок 8" descr="Сара Стил / Sarah Steele"/>
          <p:cNvPicPr/>
          <p:nvPr/>
        </p:nvPicPr>
        <p:blipFill>
          <a:blip r:embed="rId5" cstate="print"/>
          <a:srcRect/>
          <a:stretch>
            <a:fillRect/>
          </a:stretch>
        </p:blipFill>
        <p:spPr bwMode="auto">
          <a:xfrm>
            <a:off x="7929586" y="2571744"/>
            <a:ext cx="952500" cy="1514475"/>
          </a:xfrm>
          <a:prstGeom prst="rect">
            <a:avLst/>
          </a:prstGeom>
          <a:noFill/>
          <a:ln w="9525">
            <a:noFill/>
            <a:miter lim="800000"/>
            <a:headEnd/>
            <a:tailEnd/>
          </a:ln>
        </p:spPr>
      </p:pic>
      <p:pic>
        <p:nvPicPr>
          <p:cNvPr id="10" name="Рисунок 9" descr="Джонатан Тейлор Томас / Jonathan Taylor Thomas"/>
          <p:cNvPicPr/>
          <p:nvPr/>
        </p:nvPicPr>
        <p:blipFill>
          <a:blip r:embed="rId6" cstate="print"/>
          <a:srcRect/>
          <a:stretch>
            <a:fillRect/>
          </a:stretch>
        </p:blipFill>
        <p:spPr bwMode="auto">
          <a:xfrm>
            <a:off x="6929454" y="3286124"/>
            <a:ext cx="952500" cy="1504950"/>
          </a:xfrm>
          <a:prstGeom prst="rect">
            <a:avLst/>
          </a:prstGeom>
          <a:noFill/>
          <a:ln w="9525">
            <a:noFill/>
            <a:miter lim="800000"/>
            <a:headEnd/>
            <a:tailEnd/>
          </a:ln>
        </p:spPr>
      </p:pic>
      <p:pic>
        <p:nvPicPr>
          <p:cNvPr id="11" name="Рисунок 10" descr="Лаура Брекенридж / Laura Breckenridge"/>
          <p:cNvPicPr/>
          <p:nvPr/>
        </p:nvPicPr>
        <p:blipFill>
          <a:blip r:embed="rId7" cstate="print"/>
          <a:srcRect/>
          <a:stretch>
            <a:fillRect/>
          </a:stretch>
        </p:blipFill>
        <p:spPr bwMode="auto">
          <a:xfrm>
            <a:off x="7500958" y="4572008"/>
            <a:ext cx="952500" cy="1323975"/>
          </a:xfrm>
          <a:prstGeom prst="rect">
            <a:avLst/>
          </a:prstGeom>
          <a:noFill/>
          <a:ln w="9525">
            <a:noFill/>
            <a:miter lim="800000"/>
            <a:headEnd/>
            <a:tailEnd/>
          </a:ln>
        </p:spPr>
      </p:pic>
      <p:pic>
        <p:nvPicPr>
          <p:cNvPr id="12" name="Рисунок 11" descr="Меган Галлахер / Megan Gallagher"/>
          <p:cNvPicPr/>
          <p:nvPr/>
        </p:nvPicPr>
        <p:blipFill>
          <a:blip r:embed="rId8" cstate="print"/>
          <a:srcRect/>
          <a:stretch>
            <a:fillRect/>
          </a:stretch>
        </p:blipFill>
        <p:spPr bwMode="auto">
          <a:xfrm>
            <a:off x="6357950" y="5305425"/>
            <a:ext cx="952500"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0"/>
            <a:ext cx="4059936" cy="6858000"/>
          </a:xfrm>
        </p:spPr>
        <p:txBody>
          <a:bodyPr>
            <a:normAutofit fontScale="62500" lnSpcReduction="20000"/>
          </a:bodyPr>
          <a:lstStyle/>
          <a:p>
            <a:r>
              <a:rPr lang="en-US" dirty="0" smtClean="0"/>
              <a:t>Actors</a:t>
            </a:r>
            <a:r>
              <a:rPr lang="ru-RU" dirty="0" smtClean="0"/>
              <a:t>:</a:t>
            </a:r>
            <a:endParaRPr lang="en-US" dirty="0" smtClean="0"/>
          </a:p>
          <a:p>
            <a:r>
              <a:rPr lang="en-US" dirty="0" smtClean="0"/>
              <a:t>F</a:t>
            </a:r>
            <a:r>
              <a:rPr lang="en-US" dirty="0" smtClean="0"/>
              <a:t>. Murray Abraham—Pittsburgh</a:t>
            </a:r>
          </a:p>
          <a:p>
            <a:r>
              <a:rPr lang="en-US" dirty="0" smtClean="0"/>
              <a:t>Gerald Anthony—Pittsburgh</a:t>
            </a:r>
          </a:p>
          <a:p>
            <a:r>
              <a:rPr lang="en-US" dirty="0" smtClean="0"/>
              <a:t>Val Avery—Philadelphia</a:t>
            </a:r>
          </a:p>
          <a:p>
            <a:r>
              <a:rPr lang="en-US" dirty="0" smtClean="0"/>
              <a:t>Kevin Bacon—Philadelphia</a:t>
            </a:r>
          </a:p>
          <a:p>
            <a:r>
              <a:rPr lang="en-US" dirty="0" smtClean="0"/>
              <a:t>Carroll Baker—Johnstown</a:t>
            </a:r>
          </a:p>
          <a:p>
            <a:r>
              <a:rPr lang="en-US" dirty="0" smtClean="0"/>
              <a:t>Chris Barnes—Scranton</a:t>
            </a:r>
          </a:p>
          <a:p>
            <a:r>
              <a:rPr lang="en-US" dirty="0" smtClean="0"/>
              <a:t>Vince Barnett—Pittsburgh</a:t>
            </a:r>
          </a:p>
          <a:p>
            <a:r>
              <a:rPr lang="en-US" dirty="0" smtClean="0"/>
              <a:t>Ethel Barrymore—Philadelphia</a:t>
            </a:r>
          </a:p>
          <a:p>
            <a:r>
              <a:rPr lang="en-US" dirty="0" smtClean="0"/>
              <a:t>John Barrymore—Philadelphia</a:t>
            </a:r>
          </a:p>
          <a:p>
            <a:r>
              <a:rPr lang="en-US" dirty="0" smtClean="0"/>
              <a:t>Lionel Barrymore—Philadelphia</a:t>
            </a:r>
          </a:p>
          <a:p>
            <a:r>
              <a:rPr lang="en-US" dirty="0" err="1" smtClean="0"/>
              <a:t>Jayce</a:t>
            </a:r>
            <a:r>
              <a:rPr lang="en-US" dirty="0" smtClean="0"/>
              <a:t> Bartok—Pittsburgh</a:t>
            </a:r>
          </a:p>
          <a:p>
            <a:r>
              <a:rPr lang="en-US" dirty="0" smtClean="0"/>
              <a:t>Billy </a:t>
            </a:r>
            <a:r>
              <a:rPr lang="en-US" dirty="0" err="1" smtClean="0"/>
              <a:t>Barty</a:t>
            </a:r>
            <a:r>
              <a:rPr lang="en-US" dirty="0" smtClean="0"/>
              <a:t>—Fredericktown-Millsboro</a:t>
            </a:r>
          </a:p>
          <a:p>
            <a:r>
              <a:rPr lang="en-US" dirty="0" smtClean="0"/>
              <a:t>Blake </a:t>
            </a:r>
            <a:r>
              <a:rPr lang="en-US" dirty="0" err="1" smtClean="0"/>
              <a:t>Bashoff</a:t>
            </a:r>
            <a:r>
              <a:rPr lang="en-US" dirty="0" smtClean="0"/>
              <a:t>—Philadelphia</a:t>
            </a:r>
          </a:p>
          <a:p>
            <a:r>
              <a:rPr lang="en-US" dirty="0" smtClean="0"/>
              <a:t>Alan Beckwith—Tyrone</a:t>
            </a:r>
          </a:p>
          <a:p>
            <a:r>
              <a:rPr lang="en-US" dirty="0" smtClean="0"/>
              <a:t>Maria Bello—Norristown</a:t>
            </a:r>
            <a:endParaRPr lang="ru-RU" dirty="0" smtClean="0"/>
          </a:p>
          <a:p>
            <a:r>
              <a:rPr lang="en-US" dirty="0" smtClean="0"/>
              <a:t>Radio and television</a:t>
            </a:r>
          </a:p>
          <a:p>
            <a:r>
              <a:rPr lang="en-US" dirty="0" smtClean="0"/>
              <a:t>Rick </a:t>
            </a:r>
            <a:r>
              <a:rPr lang="en-US" dirty="0" smtClean="0"/>
              <a:t>Amato, radio talk </a:t>
            </a:r>
            <a:r>
              <a:rPr lang="en-US" dirty="0" smtClean="0"/>
              <a:t>show </a:t>
            </a:r>
            <a:r>
              <a:rPr lang="en-US" dirty="0" smtClean="0"/>
              <a:t>host, </a:t>
            </a:r>
            <a:r>
              <a:rPr lang="en-US" dirty="0" smtClean="0"/>
              <a:t>conservative commentator</a:t>
            </a:r>
            <a:r>
              <a:rPr lang="en-US" dirty="0" smtClean="0"/>
              <a:t>, columnist—Pittsburgh</a:t>
            </a:r>
          </a:p>
          <a:p>
            <a:r>
              <a:rPr lang="en-US" dirty="0" smtClean="0"/>
              <a:t>Jodi Applegate, broadcast journalist—Moon Township</a:t>
            </a:r>
          </a:p>
          <a:p>
            <a:r>
              <a:rPr lang="en-US" dirty="0" smtClean="0"/>
              <a:t>Chuck </a:t>
            </a:r>
            <a:r>
              <a:rPr lang="en-US" dirty="0" err="1" smtClean="0"/>
              <a:t>Barris</a:t>
            </a:r>
            <a:r>
              <a:rPr lang="en-US" dirty="0" smtClean="0"/>
              <a:t>, television host and producer—Philadelphia</a:t>
            </a:r>
          </a:p>
          <a:p>
            <a:endParaRPr lang="en-US" dirty="0" smtClean="0"/>
          </a:p>
          <a:p>
            <a:endParaRPr lang="ru-RU" dirty="0"/>
          </a:p>
        </p:txBody>
      </p:sp>
      <p:sp>
        <p:nvSpPr>
          <p:cNvPr id="4" name="Содержимое 3"/>
          <p:cNvSpPr>
            <a:spLocks noGrp="1"/>
          </p:cNvSpPr>
          <p:nvPr>
            <p:ph sz="half" idx="2"/>
          </p:nvPr>
        </p:nvSpPr>
        <p:spPr>
          <a:xfrm>
            <a:off x="4648200" y="0"/>
            <a:ext cx="4059936" cy="6858000"/>
          </a:xfrm>
        </p:spPr>
        <p:txBody>
          <a:bodyPr>
            <a:normAutofit fontScale="62500" lnSpcReduction="20000"/>
          </a:bodyPr>
          <a:lstStyle/>
          <a:p>
            <a:r>
              <a:rPr lang="en-US" sz="2200" dirty="0" smtClean="0"/>
              <a:t>Astronauts</a:t>
            </a:r>
            <a:r>
              <a:rPr lang="ru-RU" sz="2200" dirty="0" smtClean="0"/>
              <a:t>:</a:t>
            </a:r>
            <a:endParaRPr lang="en-US" sz="2200" dirty="0" smtClean="0"/>
          </a:p>
          <a:p>
            <a:r>
              <a:rPr lang="en-US" sz="2200" dirty="0" err="1" smtClean="0"/>
              <a:t>Guion</a:t>
            </a:r>
            <a:r>
              <a:rPr lang="en-US" sz="2200" dirty="0" smtClean="0"/>
              <a:t> </a:t>
            </a:r>
            <a:r>
              <a:rPr lang="en-US" sz="2200" dirty="0" smtClean="0"/>
              <a:t>S. </a:t>
            </a:r>
            <a:r>
              <a:rPr lang="en-US" sz="2200" dirty="0" err="1" smtClean="0"/>
              <a:t>Bluford</a:t>
            </a:r>
            <a:r>
              <a:rPr lang="en-US" sz="2200" dirty="0" smtClean="0"/>
              <a:t>, astronaut, first African-American man in space—Philadelphia</a:t>
            </a:r>
          </a:p>
          <a:p>
            <a:r>
              <a:rPr lang="en-US" sz="2200" dirty="0" smtClean="0"/>
              <a:t>Pete Conrad, Gemini, Apollo, and Skylab astronaut, third man to walk on the </a:t>
            </a:r>
            <a:r>
              <a:rPr lang="en-US" sz="2200" dirty="0" smtClean="0"/>
              <a:t>Moon—Philadelphia</a:t>
            </a:r>
            <a:endParaRPr lang="en-US" sz="2200" dirty="0" smtClean="0"/>
          </a:p>
          <a:p>
            <a:r>
              <a:rPr lang="en-US" sz="2200" dirty="0" smtClean="0"/>
              <a:t>Michael </a:t>
            </a:r>
            <a:r>
              <a:rPr lang="en-US" sz="2200" dirty="0" err="1" smtClean="0"/>
              <a:t>Fincke</a:t>
            </a:r>
            <a:r>
              <a:rPr lang="en-US" sz="2200" dirty="0" smtClean="0"/>
              <a:t>—Pittsburgh</a:t>
            </a:r>
            <a:endParaRPr lang="ru-RU" sz="2200" dirty="0" smtClean="0"/>
          </a:p>
          <a:p>
            <a:r>
              <a:rPr lang="en-US" sz="2200" dirty="0" smtClean="0"/>
              <a:t>Athletes</a:t>
            </a:r>
            <a:r>
              <a:rPr lang="ru-RU" sz="2200" dirty="0" smtClean="0"/>
              <a:t>:</a:t>
            </a:r>
            <a:endParaRPr lang="en-US" sz="2200" dirty="0" smtClean="0"/>
          </a:p>
          <a:p>
            <a:r>
              <a:rPr lang="en-US" sz="2200" dirty="0" smtClean="0"/>
              <a:t>Stan </a:t>
            </a:r>
            <a:r>
              <a:rPr lang="en-US" sz="2200" dirty="0" smtClean="0"/>
              <a:t>Belinda, professional baseball player—Huntingdon</a:t>
            </a:r>
          </a:p>
          <a:p>
            <a:r>
              <a:rPr lang="en-US" sz="2200" dirty="0" smtClean="0"/>
              <a:t>Brad Benson, professional football player—Altoona</a:t>
            </a:r>
          </a:p>
          <a:p>
            <a:r>
              <a:rPr lang="en-US" sz="2200" dirty="0" smtClean="0"/>
              <a:t>Fred </a:t>
            </a:r>
            <a:r>
              <a:rPr lang="en-US" sz="2200" dirty="0" err="1" smtClean="0"/>
              <a:t>Biletnikoff</a:t>
            </a:r>
            <a:r>
              <a:rPr lang="en-US" sz="2200" dirty="0" smtClean="0"/>
              <a:t>, professional football player—Erie</a:t>
            </a:r>
          </a:p>
          <a:p>
            <a:r>
              <a:rPr lang="en-US" sz="2200" dirty="0" smtClean="0"/>
              <a:t>Steve </a:t>
            </a:r>
            <a:r>
              <a:rPr lang="en-US" sz="2200" dirty="0" err="1" smtClean="0"/>
              <a:t>Bilko</a:t>
            </a:r>
            <a:r>
              <a:rPr lang="en-US" sz="2200" dirty="0" smtClean="0"/>
              <a:t>, </a:t>
            </a:r>
            <a:r>
              <a:rPr lang="en-US" sz="2200" dirty="0" smtClean="0"/>
              <a:t>professional baseball player—</a:t>
            </a:r>
            <a:r>
              <a:rPr lang="en-US" sz="2200" u="sng" dirty="0" smtClean="0"/>
              <a:t>Nanticoke</a:t>
            </a:r>
            <a:endParaRPr lang="en-US" sz="2200" dirty="0" smtClean="0"/>
          </a:p>
          <a:p>
            <a:r>
              <a:rPr lang="en-US" sz="2200" dirty="0" smtClean="0"/>
              <a:t>Steve Blackman, professional </a:t>
            </a:r>
            <a:r>
              <a:rPr lang="en-US" sz="2200" dirty="0" smtClean="0"/>
              <a:t>wrestler—Annville</a:t>
            </a:r>
            <a:endParaRPr lang="ru-RU" sz="2200" dirty="0" smtClean="0"/>
          </a:p>
          <a:p>
            <a:r>
              <a:rPr lang="en-US" sz="2200" dirty="0" smtClean="0"/>
              <a:t>Musicians</a:t>
            </a:r>
            <a:r>
              <a:rPr lang="ru-RU" sz="2200" dirty="0" smtClean="0"/>
              <a:t>:</a:t>
            </a:r>
          </a:p>
          <a:p>
            <a:r>
              <a:rPr lang="en-US" sz="2200" dirty="0" smtClean="0"/>
              <a:t>Christina Aguilera— Pittsburgh</a:t>
            </a:r>
          </a:p>
          <a:p>
            <a:r>
              <a:rPr lang="en-US" sz="2200" dirty="0" smtClean="0"/>
              <a:t>Akron/Family— </a:t>
            </a:r>
            <a:r>
              <a:rPr lang="en-US" sz="2200" dirty="0" smtClean="0"/>
              <a:t>Williamsport</a:t>
            </a:r>
          </a:p>
          <a:p>
            <a:r>
              <a:rPr lang="en-US" sz="2200" dirty="0" err="1" smtClean="0"/>
              <a:t>Kellee</a:t>
            </a:r>
            <a:r>
              <a:rPr lang="en-US" sz="2200" dirty="0" smtClean="0"/>
              <a:t> Maize- Pittsburgh</a:t>
            </a:r>
          </a:p>
          <a:p>
            <a:r>
              <a:rPr lang="en-US" sz="2200" dirty="0" smtClean="0"/>
              <a:t>Marian Anderson—Philadelphia</a:t>
            </a:r>
          </a:p>
          <a:p>
            <a:r>
              <a:rPr lang="en-US" sz="2200" dirty="0" smtClean="0"/>
              <a:t>Anti-Flag—Pittsburgh</a:t>
            </a:r>
          </a:p>
          <a:p>
            <a:r>
              <a:rPr lang="en-US" sz="2200" dirty="0" smtClean="0"/>
              <a:t>August Burns Red—Lancaster</a:t>
            </a:r>
          </a:p>
          <a:p>
            <a:r>
              <a:rPr lang="en-US" sz="2200" dirty="0" smtClean="0"/>
              <a:t>Frankie Avalon—Philadelphia</a:t>
            </a:r>
          </a:p>
          <a:p>
            <a:r>
              <a:rPr lang="en-US" sz="2200" dirty="0" err="1" smtClean="0"/>
              <a:t>Franny</a:t>
            </a:r>
            <a:r>
              <a:rPr lang="en-US" sz="2200" dirty="0" smtClean="0"/>
              <a:t> Beecher—Norristown</a:t>
            </a:r>
          </a:p>
          <a:p>
            <a:r>
              <a:rPr lang="en-US" sz="2200" dirty="0" smtClean="0"/>
              <a:t>George Benson—Pittsburgh</a:t>
            </a:r>
          </a:p>
          <a:p>
            <a:r>
              <a:rPr lang="en-US" sz="2200" dirty="0" smtClean="0"/>
              <a:t>Benjamin </a:t>
            </a:r>
            <a:r>
              <a:rPr lang="en-US" sz="2200" dirty="0" err="1" smtClean="0"/>
              <a:t>Burnley</a:t>
            </a:r>
            <a:r>
              <a:rPr lang="en-US" sz="2200" dirty="0" smtClean="0"/>
              <a:t>-</a:t>
            </a:r>
            <a:r>
              <a:rPr lang="en-US" sz="2200" u="sng" dirty="0" smtClean="0"/>
              <a:t>Wilkes </a:t>
            </a:r>
            <a:r>
              <a:rPr lang="en-US" sz="2200" u="sng" dirty="0" err="1" smtClean="0"/>
              <a:t>Barre</a:t>
            </a:r>
            <a:endParaRPr lang="en-US" sz="2200" dirty="0" smtClean="0"/>
          </a:p>
          <a:p>
            <a:endParaRPr lang="ru-RU" sz="2100" dirty="0" smtClean="0"/>
          </a:p>
          <a:p>
            <a:endParaRPr lang="en-US" dirty="0" smtClean="0"/>
          </a:p>
          <a:p>
            <a:endParaRPr lang="en-US" dirty="0" smtClean="0"/>
          </a:p>
          <a:p>
            <a:endParaRPr lang="en-US" dirty="0" smtClean="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upload.wikimedia.org/wikipedia/commons/thumb/a/a7/Downtown_Aliquippa.jpg/120px-Downtown_Aliquippa.jpg"/>
          <p:cNvPicPr>
            <a:picLocks noGrp="1"/>
          </p:cNvPicPr>
          <p:nvPr>
            <p:ph idx="1"/>
          </p:nvPr>
        </p:nvPicPr>
        <p:blipFill>
          <a:blip r:embed="rId2" cstate="print"/>
          <a:srcRect/>
          <a:stretch>
            <a:fillRect/>
          </a:stretch>
        </p:blipFill>
        <p:spPr bwMode="auto">
          <a:xfrm>
            <a:off x="4857752" y="1000108"/>
            <a:ext cx="804866" cy="609600"/>
          </a:xfrm>
          <a:prstGeom prst="rect">
            <a:avLst/>
          </a:prstGeom>
          <a:noFill/>
          <a:ln w="9525">
            <a:noFill/>
            <a:miter lim="800000"/>
            <a:headEnd/>
            <a:tailEnd/>
          </a:ln>
        </p:spPr>
      </p:pic>
      <p:pic>
        <p:nvPicPr>
          <p:cNvPr id="5" name="Рисунок 4" descr="http://upload.wikimedia.org/wikipedia/commons/thumb/5/5f/AllentownPA_Skyline.jpg/120px-AllentownPA_Skyline.jpg"/>
          <p:cNvPicPr/>
          <p:nvPr/>
        </p:nvPicPr>
        <p:blipFill>
          <a:blip r:embed="rId3" cstate="print"/>
          <a:srcRect/>
          <a:stretch>
            <a:fillRect/>
          </a:stretch>
        </p:blipFill>
        <p:spPr bwMode="auto">
          <a:xfrm>
            <a:off x="4357686" y="2428868"/>
            <a:ext cx="1285876" cy="976314"/>
          </a:xfrm>
          <a:prstGeom prst="rect">
            <a:avLst/>
          </a:prstGeom>
          <a:noFill/>
          <a:ln w="9525">
            <a:noFill/>
            <a:miter lim="800000"/>
            <a:headEnd/>
            <a:tailEnd/>
          </a:ln>
        </p:spPr>
      </p:pic>
      <p:pic>
        <p:nvPicPr>
          <p:cNvPr id="6" name="Рисунок 5" descr="http://upload.wikimedia.org/wikipedia/commons/thumb/5/52/Beaver_Falls.jpg/120px-Beaver_Falls.jpg"/>
          <p:cNvPicPr/>
          <p:nvPr/>
        </p:nvPicPr>
        <p:blipFill>
          <a:blip r:embed="rId4" cstate="print"/>
          <a:srcRect/>
          <a:stretch>
            <a:fillRect/>
          </a:stretch>
        </p:blipFill>
        <p:spPr bwMode="auto">
          <a:xfrm>
            <a:off x="5429256" y="714356"/>
            <a:ext cx="1143000" cy="857250"/>
          </a:xfrm>
          <a:prstGeom prst="rect">
            <a:avLst/>
          </a:prstGeom>
          <a:noFill/>
          <a:ln w="9525">
            <a:noFill/>
            <a:miter lim="800000"/>
            <a:headEnd/>
            <a:tailEnd/>
          </a:ln>
        </p:spPr>
      </p:pic>
      <p:pic>
        <p:nvPicPr>
          <p:cNvPr id="7" name="Рисунок 6" descr="http://upload.wikimedia.org/wikipedia/commons/thumb/8/8b/Altoona_Downtown_from_Brush_Mountain.jpg/120px-Altoona_Downtown_from_Brush_Mountain.jpg"/>
          <p:cNvPicPr/>
          <p:nvPr/>
        </p:nvPicPr>
        <p:blipFill>
          <a:blip r:embed="rId5" cstate="print"/>
          <a:srcRect/>
          <a:stretch>
            <a:fillRect/>
          </a:stretch>
        </p:blipFill>
        <p:spPr bwMode="auto">
          <a:xfrm>
            <a:off x="3929058" y="785794"/>
            <a:ext cx="1143000" cy="857250"/>
          </a:xfrm>
          <a:prstGeom prst="rect">
            <a:avLst/>
          </a:prstGeom>
          <a:noFill/>
          <a:ln w="9525">
            <a:noFill/>
            <a:miter lim="800000"/>
            <a:headEnd/>
            <a:tailEnd/>
          </a:ln>
        </p:spPr>
      </p:pic>
      <p:pic>
        <p:nvPicPr>
          <p:cNvPr id="8" name="Рисунок 7" descr="http://upload.wikimedia.org/wikipedia/commons/thumb/4/4e/Butler_PA_skyline.jpg/120px-Butler_PA_skyline.jpg"/>
          <p:cNvPicPr/>
          <p:nvPr/>
        </p:nvPicPr>
        <p:blipFill>
          <a:blip r:embed="rId6" cstate="print"/>
          <a:srcRect/>
          <a:stretch>
            <a:fillRect/>
          </a:stretch>
        </p:blipFill>
        <p:spPr bwMode="auto">
          <a:xfrm>
            <a:off x="4143372" y="0"/>
            <a:ext cx="1143000" cy="857250"/>
          </a:xfrm>
          <a:prstGeom prst="rect">
            <a:avLst/>
          </a:prstGeom>
          <a:noFill/>
          <a:ln w="9525">
            <a:noFill/>
            <a:miter lim="800000"/>
            <a:headEnd/>
            <a:tailEnd/>
          </a:ln>
        </p:spPr>
      </p:pic>
      <p:pic>
        <p:nvPicPr>
          <p:cNvPr id="9" name="Рисунок 8" descr="http://upload.wikimedia.org/wikipedia/commons/thumb/2/25/Easton_Skyline.jpg/120px-Easton_Skyline.jpg"/>
          <p:cNvPicPr/>
          <p:nvPr/>
        </p:nvPicPr>
        <p:blipFill>
          <a:blip r:embed="rId7" cstate="print"/>
          <a:srcRect/>
          <a:stretch>
            <a:fillRect/>
          </a:stretch>
        </p:blipFill>
        <p:spPr bwMode="auto">
          <a:xfrm>
            <a:off x="4572000" y="1643050"/>
            <a:ext cx="1143000" cy="857250"/>
          </a:xfrm>
          <a:prstGeom prst="rect">
            <a:avLst/>
          </a:prstGeom>
          <a:noFill/>
          <a:ln w="9525">
            <a:noFill/>
            <a:miter lim="800000"/>
            <a:headEnd/>
            <a:tailEnd/>
          </a:ln>
        </p:spPr>
      </p:pic>
      <p:pic>
        <p:nvPicPr>
          <p:cNvPr id="10" name="Рисунок 9" descr="http://upload.wikimedia.org/wikipedia/commons/thumb/2/2e/Clearfield_County_Courthouse_Apr_10.JPG/120px-Clearfield_County_Courthouse_Apr_10.JPG"/>
          <p:cNvPicPr/>
          <p:nvPr/>
        </p:nvPicPr>
        <p:blipFill>
          <a:blip r:embed="rId8" cstate="print"/>
          <a:srcRect/>
          <a:stretch>
            <a:fillRect/>
          </a:stretch>
        </p:blipFill>
        <p:spPr bwMode="auto">
          <a:xfrm>
            <a:off x="3000364" y="0"/>
            <a:ext cx="1214438" cy="928670"/>
          </a:xfrm>
          <a:prstGeom prst="rect">
            <a:avLst/>
          </a:prstGeom>
          <a:noFill/>
          <a:ln w="9525">
            <a:noFill/>
            <a:miter lim="800000"/>
            <a:headEnd/>
            <a:tailEnd/>
          </a:ln>
        </p:spPr>
      </p:pic>
      <p:pic>
        <p:nvPicPr>
          <p:cNvPr id="11" name="Рисунок 10" descr="http://upload.wikimedia.org/wikipedia/en/thumb/d/d6/DowntownGettysburgPA.jpg/120px-DowntownGettysburgPA.jpg"/>
          <p:cNvPicPr/>
          <p:nvPr/>
        </p:nvPicPr>
        <p:blipFill>
          <a:blip r:embed="rId9" cstate="print"/>
          <a:srcRect/>
          <a:stretch>
            <a:fillRect/>
          </a:stretch>
        </p:blipFill>
        <p:spPr bwMode="auto">
          <a:xfrm>
            <a:off x="6429388" y="714356"/>
            <a:ext cx="1285876" cy="1000126"/>
          </a:xfrm>
          <a:prstGeom prst="rect">
            <a:avLst/>
          </a:prstGeom>
          <a:noFill/>
          <a:ln w="9525">
            <a:noFill/>
            <a:miter lim="800000"/>
            <a:headEnd/>
            <a:tailEnd/>
          </a:ln>
        </p:spPr>
      </p:pic>
      <p:pic>
        <p:nvPicPr>
          <p:cNvPr id="12" name="Рисунок 11" descr="http://upload.wikimedia.org/wikipedia/commons/thumb/a/ac/Johnstownview.jpg/120px-Johnstownview.jpg"/>
          <p:cNvPicPr/>
          <p:nvPr/>
        </p:nvPicPr>
        <p:blipFill>
          <a:blip r:embed="rId10" cstate="print"/>
          <a:srcRect/>
          <a:stretch>
            <a:fillRect/>
          </a:stretch>
        </p:blipFill>
        <p:spPr bwMode="auto">
          <a:xfrm>
            <a:off x="3143240" y="2357430"/>
            <a:ext cx="1214438" cy="1000108"/>
          </a:xfrm>
          <a:prstGeom prst="rect">
            <a:avLst/>
          </a:prstGeom>
          <a:noFill/>
          <a:ln w="9525">
            <a:noFill/>
            <a:miter lim="800000"/>
            <a:headEnd/>
            <a:tailEnd/>
          </a:ln>
        </p:spPr>
      </p:pic>
      <p:pic>
        <p:nvPicPr>
          <p:cNvPr id="13" name="Рисунок 12" descr="http://upload.wikimedia.org/wikipedia/en/thumb/4/43/Latrobe_PA_MainStreet.jpg/120px-Latrobe_PA_MainStreet.jpg"/>
          <p:cNvPicPr/>
          <p:nvPr/>
        </p:nvPicPr>
        <p:blipFill>
          <a:blip r:embed="rId11" cstate="print"/>
          <a:srcRect/>
          <a:stretch>
            <a:fillRect/>
          </a:stretch>
        </p:blipFill>
        <p:spPr bwMode="auto">
          <a:xfrm>
            <a:off x="2786050" y="714356"/>
            <a:ext cx="1571628" cy="928670"/>
          </a:xfrm>
          <a:prstGeom prst="rect">
            <a:avLst/>
          </a:prstGeom>
          <a:noFill/>
          <a:ln w="9525">
            <a:noFill/>
            <a:miter lim="800000"/>
            <a:headEnd/>
            <a:tailEnd/>
          </a:ln>
        </p:spPr>
      </p:pic>
      <p:pic>
        <p:nvPicPr>
          <p:cNvPr id="14" name="Рисунок 13" descr="http://upload.wikimedia.org/wikipedia/commons/thumb/5/51/McKeesRocksPA.jpg/120px-McKeesRocksPA.jpg"/>
          <p:cNvPicPr/>
          <p:nvPr/>
        </p:nvPicPr>
        <p:blipFill>
          <a:blip r:embed="rId12" cstate="print"/>
          <a:srcRect/>
          <a:stretch>
            <a:fillRect/>
          </a:stretch>
        </p:blipFill>
        <p:spPr bwMode="auto">
          <a:xfrm>
            <a:off x="3286116" y="1428736"/>
            <a:ext cx="1285880" cy="1062041"/>
          </a:xfrm>
          <a:prstGeom prst="rect">
            <a:avLst/>
          </a:prstGeom>
          <a:noFill/>
          <a:ln w="9525">
            <a:noFill/>
            <a:miter lim="800000"/>
            <a:headEnd/>
            <a:tailEnd/>
          </a:ln>
        </p:spPr>
      </p:pic>
      <p:pic>
        <p:nvPicPr>
          <p:cNvPr id="15" name="Рисунок 14" descr="http://upload.wikimedia.org/wikipedia/commons/thumb/a/ae/Renovo%2C_Pennsylvania_14_Street.jpg/120px-Renovo%2C_Pennsylvania_14_Street.jpg"/>
          <p:cNvPicPr/>
          <p:nvPr/>
        </p:nvPicPr>
        <p:blipFill>
          <a:blip r:embed="rId13" cstate="print"/>
          <a:srcRect/>
          <a:stretch>
            <a:fillRect/>
          </a:stretch>
        </p:blipFill>
        <p:spPr bwMode="auto">
          <a:xfrm>
            <a:off x="6500826" y="0"/>
            <a:ext cx="1285876" cy="1000126"/>
          </a:xfrm>
          <a:prstGeom prst="rect">
            <a:avLst/>
          </a:prstGeom>
          <a:noFill/>
          <a:ln w="9525">
            <a:noFill/>
            <a:miter lim="800000"/>
            <a:headEnd/>
            <a:tailEnd/>
          </a:ln>
        </p:spPr>
      </p:pic>
      <p:pic>
        <p:nvPicPr>
          <p:cNvPr id="16" name="Рисунок 15" descr="http://upload.wikimedia.org/wikipedia/commons/thumb/e/eb/DowntownScranton2003.jpg/120px-DowntownScranton2003.jpg"/>
          <p:cNvPicPr/>
          <p:nvPr/>
        </p:nvPicPr>
        <p:blipFill>
          <a:blip r:embed="rId14" cstate="print"/>
          <a:srcRect/>
          <a:stretch>
            <a:fillRect/>
          </a:stretch>
        </p:blipFill>
        <p:spPr bwMode="auto">
          <a:xfrm>
            <a:off x="7715272" y="0"/>
            <a:ext cx="1571636" cy="1071570"/>
          </a:xfrm>
          <a:prstGeom prst="rect">
            <a:avLst/>
          </a:prstGeom>
          <a:noFill/>
          <a:ln w="9525">
            <a:noFill/>
            <a:miter lim="800000"/>
            <a:headEnd/>
            <a:tailEnd/>
          </a:ln>
        </p:spPr>
      </p:pic>
      <p:pic>
        <p:nvPicPr>
          <p:cNvPr id="17" name="Рисунок 16" descr="http://upload.wikimedia.org/wikipedia/commons/thumb/e/ee/Duquesne_Incline_from_top.jpg/120px-Duquesne_Incline_from_top.jpg"/>
          <p:cNvPicPr/>
          <p:nvPr/>
        </p:nvPicPr>
        <p:blipFill>
          <a:blip r:embed="rId15" cstate="print"/>
          <a:srcRect/>
          <a:stretch>
            <a:fillRect/>
          </a:stretch>
        </p:blipFill>
        <p:spPr bwMode="auto">
          <a:xfrm>
            <a:off x="5286380" y="0"/>
            <a:ext cx="1214438" cy="1000108"/>
          </a:xfrm>
          <a:prstGeom prst="rect">
            <a:avLst/>
          </a:prstGeom>
          <a:noFill/>
          <a:ln w="9525">
            <a:noFill/>
            <a:miter lim="800000"/>
            <a:headEnd/>
            <a:tailEnd/>
          </a:ln>
        </p:spPr>
      </p:pic>
      <p:pic>
        <p:nvPicPr>
          <p:cNvPr id="18" name="Рисунок 17" descr="http://upload.wikimedia.org/wikipedia/commons/thumb/3/36/Warren_Pennsylvania.jpg/120px-Warren_Pennsylvania.jpg"/>
          <p:cNvPicPr/>
          <p:nvPr/>
        </p:nvPicPr>
        <p:blipFill>
          <a:blip r:embed="rId16" cstate="print"/>
          <a:srcRect/>
          <a:stretch>
            <a:fillRect/>
          </a:stretch>
        </p:blipFill>
        <p:spPr bwMode="auto">
          <a:xfrm>
            <a:off x="7715240" y="714356"/>
            <a:ext cx="1428760" cy="1114427"/>
          </a:xfrm>
          <a:prstGeom prst="rect">
            <a:avLst/>
          </a:prstGeom>
          <a:noFill/>
          <a:ln w="9525">
            <a:noFill/>
            <a:miter lim="800000"/>
            <a:headEnd/>
            <a:tailEnd/>
          </a:ln>
        </p:spPr>
      </p:pic>
      <p:pic>
        <p:nvPicPr>
          <p:cNvPr id="19" name="Рисунок 18" descr="http://hiblogger.net/img/gallery/2011/05/17/9333/img_3549-0lj9h.jpg"/>
          <p:cNvPicPr/>
          <p:nvPr/>
        </p:nvPicPr>
        <p:blipFill>
          <a:blip r:embed="rId17" cstate="print"/>
          <a:srcRect/>
          <a:stretch>
            <a:fillRect/>
          </a:stretch>
        </p:blipFill>
        <p:spPr bwMode="auto">
          <a:xfrm rot="150984">
            <a:off x="78789" y="3195737"/>
            <a:ext cx="5726786" cy="3714752"/>
          </a:xfrm>
          <a:prstGeom prst="rect">
            <a:avLst/>
          </a:prstGeom>
          <a:noFill/>
          <a:ln w="9525">
            <a:noFill/>
            <a:miter lim="800000"/>
            <a:headEnd/>
            <a:tailEnd/>
          </a:ln>
        </p:spPr>
      </p:pic>
      <p:pic>
        <p:nvPicPr>
          <p:cNvPr id="20" name="Рисунок 19" descr="http://www.midas-tour.ru/uploads/pics/usa/pensilvanya/philadelphia_skyline_august_2007.jpg"/>
          <p:cNvPicPr/>
          <p:nvPr/>
        </p:nvPicPr>
        <p:blipFill>
          <a:blip r:embed="rId18" cstate="print"/>
          <a:srcRect/>
          <a:stretch>
            <a:fillRect/>
          </a:stretch>
        </p:blipFill>
        <p:spPr bwMode="auto">
          <a:xfrm>
            <a:off x="0" y="0"/>
            <a:ext cx="3336852" cy="3214686"/>
          </a:xfrm>
          <a:prstGeom prst="rect">
            <a:avLst/>
          </a:prstGeom>
          <a:noFill/>
          <a:ln w="9525">
            <a:noFill/>
            <a:miter lim="800000"/>
            <a:headEnd/>
            <a:tailEnd/>
          </a:ln>
        </p:spPr>
      </p:pic>
      <p:pic>
        <p:nvPicPr>
          <p:cNvPr id="21" name="Рисунок 20" descr="https://cache.mail.yandex.net/mail/6e3378208f8218da93de243854447436/img-fotki.yandex.ru/get/4407/107301928.2c/0_7f57f_43c88f5_XXL.jpg"/>
          <p:cNvPicPr/>
          <p:nvPr/>
        </p:nvPicPr>
        <p:blipFill>
          <a:blip r:embed="rId19" cstate="print"/>
          <a:srcRect/>
          <a:stretch>
            <a:fillRect/>
          </a:stretch>
        </p:blipFill>
        <p:spPr bwMode="auto">
          <a:xfrm rot="189293">
            <a:off x="5639253" y="1596531"/>
            <a:ext cx="3574764" cy="2654509"/>
          </a:xfrm>
          <a:prstGeom prst="rect">
            <a:avLst/>
          </a:prstGeom>
          <a:noFill/>
          <a:ln w="9525">
            <a:noFill/>
            <a:miter lim="800000"/>
            <a:headEnd/>
            <a:tailEnd/>
          </a:ln>
        </p:spPr>
      </p:pic>
      <p:pic>
        <p:nvPicPr>
          <p:cNvPr id="23" name="Рисунок 22" descr="http://www.turizminfo.ru/img/foto/130_big_foto_turizminfo_ru.jpg"/>
          <p:cNvPicPr/>
          <p:nvPr/>
        </p:nvPicPr>
        <p:blipFill>
          <a:blip r:embed="rId20" cstate="print"/>
          <a:srcRect/>
          <a:stretch>
            <a:fillRect/>
          </a:stretch>
        </p:blipFill>
        <p:spPr bwMode="auto">
          <a:xfrm>
            <a:off x="5565135" y="4136610"/>
            <a:ext cx="3571868" cy="27217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71546"/>
            <a:ext cx="8229600" cy="4143404"/>
          </a:xfrm>
        </p:spPr>
        <p:txBody>
          <a:bodyPr>
            <a:normAutofit fontScale="85000" lnSpcReduction="10000"/>
          </a:bodyPr>
          <a:lstStyle/>
          <a:p>
            <a:r>
              <a:rPr lang="en-US" dirty="0" smtClean="0"/>
              <a:t>Pennsylvania, officially the Commonwealth of Pennsylvania, is a U.S. state that is located in the Northeastern and Mid-Atlantic regions of the United States, and the Great Lakes Region. The state borders Delaware and Maryland to the south, West Virginia to the southwest, Ohio to the west, New York and Ontario, Canada, to the north, and New Jersey to the east. Pennsylvania is the 33rd most extensive, the 6th most populous, and the 9th most densely populated of the 50 United States. The state's four most populous cities are Philadelphia, Pittsburgh, Allentown and Erie. The state capital is Harrisburg. Pennsylvania has 51 miles (82 km) of shoreline along Lake Erie and 57 miles (92 km) of shoreline along the Delaware Estuary.</a:t>
            </a:r>
            <a:endParaRPr lang="ru-RU" dirty="0"/>
          </a:p>
        </p:txBody>
      </p:sp>
      <p:sp>
        <p:nvSpPr>
          <p:cNvPr id="3" name="Заголовок 2"/>
          <p:cNvSpPr>
            <a:spLocks noGrp="1"/>
          </p:cNvSpPr>
          <p:nvPr>
            <p:ph type="title"/>
          </p:nvPr>
        </p:nvSpPr>
        <p:spPr>
          <a:xfrm>
            <a:off x="457200" y="152400"/>
            <a:ext cx="8229600" cy="847708"/>
          </a:xfrm>
        </p:spPr>
        <p:txBody>
          <a:bodyPr/>
          <a:lstStyle/>
          <a:p>
            <a:r>
              <a:rPr lang="en-US" dirty="0" smtClean="0"/>
              <a:t>Pennsylvania is a U.S. state.</a:t>
            </a:r>
            <a:endParaRPr lang="ru-RU" dirty="0"/>
          </a:p>
        </p:txBody>
      </p:sp>
      <p:pic>
        <p:nvPicPr>
          <p:cNvPr id="4" name="Содержимое 3" descr="Map of the United States with Pennsylvania highlighted"/>
          <p:cNvPicPr>
            <a:picLocks/>
          </p:cNvPicPr>
          <p:nvPr/>
        </p:nvPicPr>
        <p:blipFill>
          <a:blip r:embed="rId2" cstate="print"/>
          <a:srcRect/>
          <a:stretch>
            <a:fillRect/>
          </a:stretch>
        </p:blipFill>
        <p:spPr bwMode="auto">
          <a:xfrm rot="21386840">
            <a:off x="6084532" y="4766722"/>
            <a:ext cx="3000378" cy="2000240"/>
          </a:xfrm>
          <a:prstGeom prst="rect">
            <a:avLst/>
          </a:prstGeom>
          <a:noFill/>
          <a:ln w="9525">
            <a:noFill/>
            <a:miter lim="800000"/>
            <a:headEnd/>
            <a:tailEnd/>
          </a:ln>
        </p:spPr>
      </p:pic>
      <p:pic>
        <p:nvPicPr>
          <p:cNvPr id="5" name="Рисунок 4" descr="http://www.google.ru/url?source=imglanding&amp;ct=img&amp;q=http://www.netstate.com/states/geography/mapcom/images/pa.gif&amp;sa=X&amp;ei=LWqKT-uNA4SXOp3RhccJ&amp;ved=0CA0Q8wc&amp;usg=AFQjCNEFJNmrY1xkaXs_K_P-YF9dumfrTA"/>
          <p:cNvPicPr/>
          <p:nvPr/>
        </p:nvPicPr>
        <p:blipFill>
          <a:blip r:embed="rId3" cstate="print"/>
          <a:srcRect/>
          <a:stretch>
            <a:fillRect/>
          </a:stretch>
        </p:blipFill>
        <p:spPr bwMode="auto">
          <a:xfrm>
            <a:off x="3000364" y="4714884"/>
            <a:ext cx="3143273" cy="2143116"/>
          </a:xfrm>
          <a:prstGeom prst="rect">
            <a:avLst/>
          </a:prstGeom>
          <a:noFill/>
          <a:ln w="9525">
            <a:noFill/>
            <a:miter lim="800000"/>
            <a:headEnd/>
            <a:tailEnd/>
          </a:ln>
        </p:spPr>
      </p:pic>
      <p:pic>
        <p:nvPicPr>
          <p:cNvPr id="6" name="Рисунок 5" descr="http://www.google.ru/url?source=imglanding&amp;ct=img&amp;q=http://wwp.greenwichmeantime.com/images/usa/pennsylvania.jpg&amp;sa=X&amp;ei=3GqKT_jsBJGbOrXJidMJ&amp;ved=0CAwQ8wc&amp;usg=AFQjCNGYI3CGLct0KoJKvGlpAzy_SfZVcQ"/>
          <p:cNvPicPr/>
          <p:nvPr/>
        </p:nvPicPr>
        <p:blipFill>
          <a:blip r:embed="rId4" cstate="print"/>
          <a:srcRect/>
          <a:stretch>
            <a:fillRect/>
          </a:stretch>
        </p:blipFill>
        <p:spPr bwMode="auto">
          <a:xfrm rot="182666">
            <a:off x="268125" y="4683697"/>
            <a:ext cx="2788338" cy="2101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776270"/>
          </a:xfrm>
        </p:spPr>
        <p:txBody>
          <a:bodyPr>
            <a:normAutofit fontScale="90000"/>
          </a:bodyPr>
          <a:lstStyle/>
          <a:p>
            <a:r>
              <a:rPr lang="en-US" i="1" dirty="0" smtClean="0"/>
              <a:t> </a:t>
            </a:r>
            <a:r>
              <a:rPr lang="en-US" i="1" u="sng" dirty="0" smtClean="0"/>
              <a:t/>
            </a:r>
            <a:br>
              <a:rPr lang="en-US" i="1" u="sng" dirty="0" smtClean="0"/>
            </a:br>
            <a:r>
              <a:rPr lang="en-US" dirty="0" smtClean="0"/>
              <a:t>History of Pennsylvania</a:t>
            </a:r>
            <a:endParaRPr lang="ru-RU" dirty="0"/>
          </a:p>
        </p:txBody>
      </p:sp>
      <p:sp>
        <p:nvSpPr>
          <p:cNvPr id="5" name="Содержимое 4"/>
          <p:cNvSpPr>
            <a:spLocks noGrp="1"/>
          </p:cNvSpPr>
          <p:nvPr>
            <p:ph idx="1"/>
          </p:nvPr>
        </p:nvSpPr>
        <p:spPr>
          <a:xfrm>
            <a:off x="457200" y="928670"/>
            <a:ext cx="8229600" cy="5572164"/>
          </a:xfrm>
        </p:spPr>
        <p:txBody>
          <a:bodyPr>
            <a:normAutofit fontScale="70000" lnSpcReduction="20000"/>
          </a:bodyPr>
          <a:lstStyle/>
          <a:p>
            <a:r>
              <a:rPr lang="en-US" dirty="0" smtClean="0"/>
              <a:t>The first European settlers in what is now Pennsylvania were the Swedes and </a:t>
            </a:r>
            <a:r>
              <a:rPr lang="en-US" dirty="0" smtClean="0"/>
              <a:t>Dutch.</a:t>
            </a:r>
            <a:br>
              <a:rPr lang="en-US" dirty="0" smtClean="0"/>
            </a:br>
            <a:r>
              <a:rPr lang="en-US" dirty="0" smtClean="0"/>
              <a:t>In </a:t>
            </a:r>
            <a:r>
              <a:rPr lang="en-US" dirty="0" smtClean="0"/>
              <a:t>1681 English King Charles II gave young English Quaker William Penn a large area west of the Delaware </a:t>
            </a:r>
            <a:r>
              <a:rPr lang="en-US" dirty="0" smtClean="0"/>
              <a:t>River.</a:t>
            </a:r>
            <a:br>
              <a:rPr lang="en-US" dirty="0" smtClean="0"/>
            </a:br>
            <a:r>
              <a:rPr lang="en-US" dirty="0" smtClean="0"/>
              <a:t>In </a:t>
            </a:r>
            <a:r>
              <a:rPr lang="en-US" dirty="0" smtClean="0"/>
              <a:t>honor of Father Penn, Admiral of the Royal Navy, the colony was </a:t>
            </a:r>
            <a:r>
              <a:rPr lang="en-US" dirty="0" smtClean="0"/>
              <a:t>called Pennsylvania</a:t>
            </a:r>
            <a:r>
              <a:rPr lang="en-US" dirty="0" smtClean="0"/>
              <a:t>. Pennsylvania - in Latin, Penn Sylvania - Wooded land of Penn.</a:t>
            </a:r>
            <a:br>
              <a:rPr lang="en-US" dirty="0" smtClean="0"/>
            </a:br>
            <a:r>
              <a:rPr lang="en-US" dirty="0" smtClean="0"/>
              <a:t>In 1751 Pennsylvania opened the first British colony in the hospital, and </a:t>
            </a:r>
            <a:r>
              <a:rPr lang="en-US" dirty="0" smtClean="0"/>
              <a:t>also founded</a:t>
            </a:r>
            <a:r>
              <a:rPr lang="en-US" dirty="0" smtClean="0"/>
              <a:t> the first university - the University of Pennsylvania. In 1790, </a:t>
            </a:r>
            <a:r>
              <a:rPr lang="en-US" dirty="0" smtClean="0"/>
              <a:t>Pennsylvania became </a:t>
            </a:r>
            <a:r>
              <a:rPr lang="en-US" dirty="0" smtClean="0"/>
              <a:t>the first North American states adopted the law on the Emancipation Proclamation.</a:t>
            </a:r>
            <a:br>
              <a:rPr lang="en-US" dirty="0" smtClean="0"/>
            </a:br>
            <a:r>
              <a:rPr lang="en-US" dirty="0" smtClean="0"/>
              <a:t>Pennsylvania has actively participated in the war for independence. In 1776 the Constitution was adopted the Commonwealth of Pennsylvania (the official name </a:t>
            </a:r>
            <a:r>
              <a:rPr lang="en-US" dirty="0" smtClean="0"/>
              <a:t>of State</a:t>
            </a:r>
            <a:r>
              <a:rPr lang="en-US" dirty="0" smtClean="0"/>
              <a:t>). At the same time in Philadelphia, the Second Continental </a:t>
            </a:r>
            <a:r>
              <a:rPr lang="en-US" dirty="0" smtClean="0"/>
              <a:t>Congress proclaimed</a:t>
            </a:r>
            <a:r>
              <a:rPr lang="en-US" dirty="0" smtClean="0"/>
              <a:t> the Declaration of </a:t>
            </a:r>
            <a:r>
              <a:rPr lang="en-US" dirty="0" smtClean="0"/>
              <a:t>                                Independence</a:t>
            </a:r>
            <a:r>
              <a:rPr lang="en-US" dirty="0" smtClean="0"/>
              <a:t> and Pennsylvania, along with </a:t>
            </a:r>
            <a:r>
              <a:rPr lang="en-US" dirty="0" smtClean="0"/>
              <a:t>twelve other                            former</a:t>
            </a:r>
            <a:r>
              <a:rPr lang="en-US" dirty="0" smtClean="0"/>
              <a:t> North American colonies of Great Britain, formed </a:t>
            </a:r>
            <a:r>
              <a:rPr lang="en-US" dirty="0" smtClean="0"/>
              <a:t>                            the</a:t>
            </a:r>
            <a:r>
              <a:rPr lang="en-US" dirty="0" smtClean="0"/>
              <a:t> United States.</a:t>
            </a:r>
            <a:br>
              <a:rPr lang="en-US" dirty="0" smtClean="0"/>
            </a:br>
            <a:r>
              <a:rPr lang="en-US" dirty="0" smtClean="0"/>
              <a:t>In the Civil War, Pennsylvania was on the side </a:t>
            </a:r>
            <a:r>
              <a:rPr lang="en-US" dirty="0" smtClean="0"/>
              <a:t>                                                       of </a:t>
            </a:r>
            <a:r>
              <a:rPr lang="en-US" dirty="0" smtClean="0"/>
              <a:t>the "northerners</a:t>
            </a:r>
            <a:r>
              <a:rPr lang="en-US" dirty="0" smtClean="0"/>
              <a:t>.“</a:t>
            </a:r>
          </a:p>
          <a:p>
            <a:pPr>
              <a:buNone/>
            </a:pPr>
            <a:r>
              <a:rPr lang="en-US" dirty="0" smtClean="0"/>
              <a:t>                                                                      </a:t>
            </a:r>
          </a:p>
          <a:p>
            <a:pPr>
              <a:buNone/>
            </a:pPr>
            <a:r>
              <a:rPr lang="en-US" sz="1700" b="1" dirty="0" smtClean="0"/>
              <a:t> </a:t>
            </a:r>
            <a:r>
              <a:rPr lang="en-US" sz="1700" b="1" dirty="0" smtClean="0"/>
              <a:t>                                                            </a:t>
            </a:r>
            <a:r>
              <a:rPr lang="ru-RU" sz="1700" b="1" dirty="0" err="1" smtClean="0"/>
              <a:t>Pennsylvania</a:t>
            </a:r>
            <a:r>
              <a:rPr lang="ru-RU" sz="1700" b="1" dirty="0" smtClean="0"/>
              <a:t> </a:t>
            </a:r>
            <a:r>
              <a:rPr lang="ru-RU" sz="1700" b="1" dirty="0" err="1" smtClean="0"/>
              <a:t>state</a:t>
            </a:r>
            <a:r>
              <a:rPr lang="ru-RU" sz="1700" b="1" dirty="0" smtClean="0"/>
              <a:t> </a:t>
            </a:r>
            <a:r>
              <a:rPr lang="ru-RU" sz="1700" b="1" dirty="0" err="1" smtClean="0"/>
              <a:t>flag</a:t>
            </a:r>
            <a:r>
              <a:rPr lang="en-US" sz="1700" b="1" dirty="0" smtClean="0"/>
              <a:t>.</a:t>
            </a:r>
          </a:p>
          <a:p>
            <a:pPr>
              <a:buNone/>
            </a:pPr>
            <a:r>
              <a:rPr lang="en-US" sz="1200" dirty="0" smtClean="0"/>
              <a:t> </a:t>
            </a:r>
            <a:r>
              <a:rPr lang="en-US" sz="1200" dirty="0" smtClean="0"/>
              <a:t>                              </a:t>
            </a:r>
            <a:r>
              <a:rPr lang="en-US" sz="1700" dirty="0" smtClean="0"/>
              <a:t>State </a:t>
            </a:r>
            <a:r>
              <a:rPr lang="en-US" sz="1700" dirty="0" smtClean="0"/>
              <a:t>Motto: «Virtue, liberty and independence». </a:t>
            </a:r>
            <a:endParaRPr lang="en-US" sz="1700" dirty="0" smtClean="0"/>
          </a:p>
          <a:p>
            <a:pPr>
              <a:buNone/>
            </a:pPr>
            <a:r>
              <a:rPr lang="en-US" sz="1700" dirty="0" smtClean="0"/>
              <a:t>                                  American </a:t>
            </a:r>
            <a:r>
              <a:rPr lang="en-US" sz="1700" dirty="0" smtClean="0"/>
              <a:t>abbreviation for the state – RA.</a:t>
            </a:r>
            <a:endParaRPr lang="ru-RU" sz="1700" dirty="0" smtClean="0"/>
          </a:p>
          <a:p>
            <a:pPr>
              <a:buNone/>
            </a:pPr>
            <a:r>
              <a:rPr lang="en-US" sz="1700" dirty="0" smtClean="0"/>
              <a:t> </a:t>
            </a:r>
            <a:endParaRPr lang="en-US" sz="1700" b="1" dirty="0" smtClean="0"/>
          </a:p>
        </p:txBody>
      </p:sp>
      <p:pic>
        <p:nvPicPr>
          <p:cNvPr id="6" name="Рисунок 5" descr="http://www.google.ru/url?source=imglanding&amp;ct=img&amp;q=http://www.statesymbolsusa.org/IMAGES/Pennsylvania/PA_flag.gif&amp;sa=X&amp;ei=0GuKT7aJOoHtOYqQ_LwJ&amp;ved=0CA0Q8wc&amp;usg=AFQjCNFL16yy13c3DQtyPyMbHGblcLE1aw"/>
          <p:cNvPicPr/>
          <p:nvPr/>
        </p:nvPicPr>
        <p:blipFill>
          <a:blip r:embed="rId2" cstate="print"/>
          <a:srcRect/>
          <a:stretch>
            <a:fillRect/>
          </a:stretch>
        </p:blipFill>
        <p:spPr bwMode="auto">
          <a:xfrm>
            <a:off x="4572000" y="4929198"/>
            <a:ext cx="2714644" cy="1928802"/>
          </a:xfrm>
          <a:prstGeom prst="rect">
            <a:avLst/>
          </a:prstGeom>
          <a:noFill/>
          <a:ln w="9525">
            <a:noFill/>
            <a:miter lim="800000"/>
            <a:headEnd/>
            <a:tailEnd/>
          </a:ln>
        </p:spPr>
      </p:pic>
      <p:pic>
        <p:nvPicPr>
          <p:cNvPr id="7" name="Рисунок 6" descr="http://www.statesymbolsusa.org/IMAGES/Pennsylvania/american-pennsylvania-flags.jpg"/>
          <p:cNvPicPr/>
          <p:nvPr/>
        </p:nvPicPr>
        <p:blipFill>
          <a:blip r:embed="rId3" cstate="print"/>
          <a:srcRect/>
          <a:stretch>
            <a:fillRect/>
          </a:stretch>
        </p:blipFill>
        <p:spPr bwMode="auto">
          <a:xfrm>
            <a:off x="7286644" y="3714752"/>
            <a:ext cx="1857356" cy="3143248"/>
          </a:xfrm>
          <a:prstGeom prst="rect">
            <a:avLst/>
          </a:prstGeom>
          <a:noFill/>
          <a:ln w="9525">
            <a:noFill/>
            <a:miter lim="800000"/>
            <a:headEnd/>
            <a:tailEnd/>
          </a:ln>
        </p:spPr>
      </p:pic>
      <p:pic>
        <p:nvPicPr>
          <p:cNvPr id="8" name="Рисунок 7" descr="http://www.bakler.net/image/Pennsylvania.jpg"/>
          <p:cNvPicPr/>
          <p:nvPr/>
        </p:nvPicPr>
        <p:blipFill>
          <a:blip r:embed="rId4" cstate="print"/>
          <a:srcRect/>
          <a:stretch>
            <a:fillRect/>
          </a:stretch>
        </p:blipFill>
        <p:spPr bwMode="auto">
          <a:xfrm rot="262344">
            <a:off x="40406" y="5709868"/>
            <a:ext cx="1176336" cy="1104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990584"/>
          </a:xfrm>
        </p:spPr>
        <p:txBody>
          <a:bodyPr/>
          <a:lstStyle/>
          <a:p>
            <a:r>
              <a:rPr lang="en-US" dirty="0" smtClean="0"/>
              <a:t>The capital of Pennsylvania.</a:t>
            </a:r>
            <a:endParaRPr lang="ru-RU" dirty="0"/>
          </a:p>
        </p:txBody>
      </p:sp>
      <p:sp>
        <p:nvSpPr>
          <p:cNvPr id="5" name="Содержимое 4"/>
          <p:cNvSpPr>
            <a:spLocks noGrp="1"/>
          </p:cNvSpPr>
          <p:nvPr>
            <p:ph idx="1"/>
          </p:nvPr>
        </p:nvSpPr>
        <p:spPr>
          <a:xfrm>
            <a:off x="457200" y="1142984"/>
            <a:ext cx="8229600" cy="4953016"/>
          </a:xfrm>
        </p:spPr>
        <p:txBody>
          <a:bodyPr/>
          <a:lstStyle/>
          <a:p>
            <a:r>
              <a:rPr lang="en-US" sz="2400" dirty="0" smtClean="0"/>
              <a:t>Harrisburg - capital of the U.S. state of Pennsylvania and the administrative center of </a:t>
            </a:r>
            <a:r>
              <a:rPr lang="en-US" sz="2400" dirty="0" smtClean="0"/>
              <a:t>Dauphin</a:t>
            </a:r>
            <a:r>
              <a:rPr lang="en-US" sz="2400" dirty="0" smtClean="0"/>
              <a:t> </a:t>
            </a:r>
            <a:r>
              <a:rPr lang="en-US" sz="2400" dirty="0" smtClean="0"/>
              <a:t>County</a:t>
            </a:r>
            <a:r>
              <a:rPr lang="en-US" sz="2400" dirty="0" smtClean="0"/>
              <a:t>, </a:t>
            </a:r>
            <a:r>
              <a:rPr lang="en-US" sz="2400" dirty="0" smtClean="0"/>
              <a:t>                 on  the</a:t>
            </a:r>
            <a:r>
              <a:rPr lang="en-US" sz="2400" dirty="0" smtClean="0"/>
              <a:t> Susquehanna River, at 169 miles </a:t>
            </a:r>
            <a:r>
              <a:rPr lang="en-US" sz="2400" dirty="0" smtClean="0"/>
              <a:t>                               west </a:t>
            </a:r>
            <a:r>
              <a:rPr lang="en-US" sz="2400" dirty="0" smtClean="0"/>
              <a:t>of Philadelphia.</a:t>
            </a:r>
            <a:endParaRPr lang="en-US" sz="2400" dirty="0" smtClean="0"/>
          </a:p>
          <a:p>
            <a:pPr>
              <a:buNone/>
            </a:pPr>
            <a:endParaRPr lang="en-US" dirty="0" smtClean="0"/>
          </a:p>
          <a:p>
            <a:endParaRPr lang="en-US" dirty="0" smtClean="0"/>
          </a:p>
          <a:p>
            <a:r>
              <a:rPr lang="en-US" sz="2400" dirty="0" smtClean="0"/>
              <a:t>The </a:t>
            </a:r>
            <a:r>
              <a:rPr lang="en-US" sz="2400" dirty="0" smtClean="0"/>
              <a:t>state's four most populous cities are Philadelphia, Pittsburgh, Allentown and Erie. </a:t>
            </a:r>
            <a:endParaRPr lang="ru-RU" sz="2400" dirty="0"/>
          </a:p>
        </p:txBody>
      </p:sp>
      <p:pic>
        <p:nvPicPr>
          <p:cNvPr id="6" name="Рисунок 5" descr="Вид с реки на Капитолий"/>
          <p:cNvPicPr/>
          <p:nvPr/>
        </p:nvPicPr>
        <p:blipFill>
          <a:blip r:embed="rId2" cstate="print"/>
          <a:srcRect/>
          <a:stretch>
            <a:fillRect/>
          </a:stretch>
        </p:blipFill>
        <p:spPr bwMode="auto">
          <a:xfrm>
            <a:off x="6000760" y="1928802"/>
            <a:ext cx="3143240" cy="1857388"/>
          </a:xfrm>
          <a:prstGeom prst="rect">
            <a:avLst/>
          </a:prstGeom>
          <a:noFill/>
          <a:ln w="9525">
            <a:noFill/>
            <a:miter lim="800000"/>
            <a:headEnd/>
            <a:tailEnd/>
          </a:ln>
        </p:spPr>
      </p:pic>
      <p:pic>
        <p:nvPicPr>
          <p:cNvPr id="7" name="Рисунок 6" descr="Philadelhpia Montage by Jleon 0310.jpg"/>
          <p:cNvPicPr/>
          <p:nvPr/>
        </p:nvPicPr>
        <p:blipFill>
          <a:blip r:embed="rId3" cstate="print"/>
          <a:srcRect/>
          <a:stretch>
            <a:fillRect/>
          </a:stretch>
        </p:blipFill>
        <p:spPr bwMode="auto">
          <a:xfrm>
            <a:off x="6715140" y="4143380"/>
            <a:ext cx="2286016" cy="2714620"/>
          </a:xfrm>
          <a:prstGeom prst="rect">
            <a:avLst/>
          </a:prstGeom>
          <a:noFill/>
          <a:ln w="9525">
            <a:noFill/>
            <a:miter lim="800000"/>
            <a:headEnd/>
            <a:tailEnd/>
          </a:ln>
        </p:spPr>
      </p:pic>
      <p:pic>
        <p:nvPicPr>
          <p:cNvPr id="8" name="Рисунок 7" descr="http://upload.wikimedia.org/wikipedia/commons/thumb/2/2f/Pittsburgh_WEO_Night_1.jpg/350px-Pittsburgh_WEO_Night_1.jpg"/>
          <p:cNvPicPr/>
          <p:nvPr/>
        </p:nvPicPr>
        <p:blipFill>
          <a:blip r:embed="rId4" cstate="print"/>
          <a:srcRect/>
          <a:stretch>
            <a:fillRect/>
          </a:stretch>
        </p:blipFill>
        <p:spPr bwMode="auto">
          <a:xfrm rot="176064">
            <a:off x="357158" y="4429132"/>
            <a:ext cx="3333750" cy="2219325"/>
          </a:xfrm>
          <a:prstGeom prst="rect">
            <a:avLst/>
          </a:prstGeom>
          <a:noFill/>
          <a:ln w="9525">
            <a:noFill/>
            <a:miter lim="800000"/>
            <a:headEnd/>
            <a:tailEnd/>
          </a:ln>
        </p:spPr>
      </p:pic>
      <p:pic>
        <p:nvPicPr>
          <p:cNvPr id="9" name="Рисунок 8" descr="Allentown.jpg"/>
          <p:cNvPicPr/>
          <p:nvPr/>
        </p:nvPicPr>
        <p:blipFill>
          <a:blip r:embed="rId5" cstate="print"/>
          <a:srcRect/>
          <a:stretch>
            <a:fillRect/>
          </a:stretch>
        </p:blipFill>
        <p:spPr bwMode="auto">
          <a:xfrm rot="21407047">
            <a:off x="3714744" y="4500570"/>
            <a:ext cx="2928958" cy="2214578"/>
          </a:xfrm>
          <a:prstGeom prst="rect">
            <a:avLst/>
          </a:prstGeom>
          <a:noFill/>
          <a:ln w="9525">
            <a:noFill/>
            <a:miter lim="800000"/>
            <a:headEnd/>
            <a:tailEnd/>
          </a:ln>
        </p:spPr>
      </p:pic>
      <p:pic>
        <p:nvPicPr>
          <p:cNvPr id="11" name="Рисунок 10" descr="Картинка 16 из 67925"/>
          <p:cNvPicPr/>
          <p:nvPr/>
        </p:nvPicPr>
        <p:blipFill>
          <a:blip r:embed="rId6" cstate="print"/>
          <a:srcRect/>
          <a:stretch>
            <a:fillRect/>
          </a:stretch>
        </p:blipFill>
        <p:spPr bwMode="auto">
          <a:xfrm>
            <a:off x="2500298" y="2643182"/>
            <a:ext cx="3440095"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00108"/>
            <a:ext cx="8229600" cy="5095892"/>
          </a:xfrm>
        </p:spPr>
        <p:txBody>
          <a:bodyPr>
            <a:normAutofit/>
          </a:bodyPr>
          <a:lstStyle/>
          <a:p>
            <a:r>
              <a:rPr lang="en-US" sz="2400" dirty="0" smtClean="0"/>
              <a:t>Pennsylvania was the first in many respects in the life of the young American nation. It was in Philadelphia, Pennsylvania, appeared, the first American daily newspaper, the first paper mill, the first American bank, the first steamboat, the first social </a:t>
            </a:r>
            <a:r>
              <a:rPr lang="en-US" sz="2400" dirty="0" smtClean="0"/>
              <a:t>hospital. Another </a:t>
            </a:r>
            <a:r>
              <a:rPr lang="en-US" sz="2400" dirty="0" smtClean="0"/>
              <a:t>feature of the state is the height of buildings in the city of Philadelphia, which is strictly </a:t>
            </a:r>
            <a:r>
              <a:rPr lang="en-US" sz="2400" dirty="0" smtClean="0"/>
              <a:t>regulated by law.</a:t>
            </a:r>
          </a:p>
          <a:p>
            <a:r>
              <a:rPr lang="en-US" sz="2400" dirty="0" smtClean="0"/>
              <a:t>As</a:t>
            </a:r>
            <a:r>
              <a:rPr lang="en-US" sz="2400" dirty="0" smtClean="0"/>
              <a:t> in Washington should not be higher than the Capitol buildings, and </a:t>
            </a:r>
            <a:r>
              <a:rPr lang="en-US" sz="2400" dirty="0" smtClean="0"/>
              <a:t>in Philadelphia</a:t>
            </a:r>
            <a:r>
              <a:rPr lang="en-US" sz="2400" dirty="0" smtClean="0"/>
              <a:t> forbidden to erect skyscrapers in the city. The aristocracy of the </a:t>
            </a:r>
            <a:r>
              <a:rPr lang="en-US" sz="2400" dirty="0" smtClean="0"/>
              <a:t>city still</a:t>
            </a:r>
            <a:r>
              <a:rPr lang="en-US" sz="2400" dirty="0" smtClean="0"/>
              <a:t> prefers to live in the center of the mansion.</a:t>
            </a:r>
            <a:endParaRPr lang="ru-RU" sz="2400" dirty="0"/>
          </a:p>
        </p:txBody>
      </p:sp>
      <p:sp>
        <p:nvSpPr>
          <p:cNvPr id="3" name="Заголовок 2"/>
          <p:cNvSpPr>
            <a:spLocks noGrp="1"/>
          </p:cNvSpPr>
          <p:nvPr>
            <p:ph type="title"/>
          </p:nvPr>
        </p:nvSpPr>
        <p:spPr>
          <a:xfrm>
            <a:off x="457200" y="152400"/>
            <a:ext cx="8229600" cy="919146"/>
          </a:xfrm>
        </p:spPr>
        <p:txBody>
          <a:bodyPr/>
          <a:lstStyle/>
          <a:p>
            <a:r>
              <a:rPr lang="en-US" dirty="0" smtClean="0"/>
              <a:t>Features.</a:t>
            </a:r>
            <a:endParaRPr lang="ru-RU" dirty="0"/>
          </a:p>
        </p:txBody>
      </p:sp>
      <p:pic>
        <p:nvPicPr>
          <p:cNvPr id="4" name="Рисунок 3" descr="http://www.google.ru/url?source=imglanding&amp;ct=img&amp;q=http://usatur.ru/wp-content/gallery/filadelfiya/philadelphia01.jpg&amp;sa=X&amp;ei=b3eKT4j9HYSUOt2_hMwJ&amp;ved=0CA8Q8wc&amp;usg=AFQjCNGno4pYcb-XC9LDBqZkAzw_Jd7OQw"/>
          <p:cNvPicPr/>
          <p:nvPr/>
        </p:nvPicPr>
        <p:blipFill>
          <a:blip r:embed="rId2" cstate="print"/>
          <a:srcRect/>
          <a:stretch>
            <a:fillRect/>
          </a:stretch>
        </p:blipFill>
        <p:spPr bwMode="auto">
          <a:xfrm>
            <a:off x="6572264" y="5072074"/>
            <a:ext cx="2398708" cy="1785926"/>
          </a:xfrm>
          <a:prstGeom prst="rect">
            <a:avLst/>
          </a:prstGeom>
          <a:noFill/>
          <a:ln w="9525">
            <a:noFill/>
            <a:miter lim="800000"/>
            <a:headEnd/>
            <a:tailEnd/>
          </a:ln>
        </p:spPr>
      </p:pic>
      <p:pic>
        <p:nvPicPr>
          <p:cNvPr id="5" name="Рисунок 4" descr="http://www.google.ru/url?source=imglanding&amp;ct=img&amp;q=http://helpfors.narod.ru/images/USA_images/800px-Philadelphia_skyline.jpg&amp;sa=X&amp;ei=oneKT8GRC4-SOouPyc8J&amp;ved=0CA0Q8wc4Lw&amp;usg=AFQjCNG0TuqtiZLrkkmRdPO4Bc5RgiAWLg"/>
          <p:cNvPicPr/>
          <p:nvPr/>
        </p:nvPicPr>
        <p:blipFill>
          <a:blip r:embed="rId3" cstate="print"/>
          <a:srcRect/>
          <a:stretch>
            <a:fillRect/>
          </a:stretch>
        </p:blipFill>
        <p:spPr bwMode="auto">
          <a:xfrm>
            <a:off x="357158" y="5108392"/>
            <a:ext cx="3756030" cy="1749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14422"/>
            <a:ext cx="8229600" cy="4643470"/>
          </a:xfrm>
        </p:spPr>
        <p:txBody>
          <a:bodyPr>
            <a:normAutofit fontScale="77500" lnSpcReduction="20000"/>
          </a:bodyPr>
          <a:lstStyle/>
          <a:p>
            <a:r>
              <a:rPr lang="en-US" dirty="0" smtClean="0"/>
              <a:t>The population of Pennsylvania is 12604767 people. Geographically, the center of population is located in Perry County </a:t>
            </a:r>
            <a:r>
              <a:rPr lang="en-US" dirty="0" err="1" smtClean="0"/>
              <a:t>Dankennon</a:t>
            </a:r>
            <a:r>
              <a:rPr lang="en-US" dirty="0" smtClean="0"/>
              <a:t>. Among the residents </a:t>
            </a:r>
            <a:r>
              <a:rPr lang="en-US" dirty="0" smtClean="0"/>
              <a:t>of Pennsylvania</a:t>
            </a:r>
            <a:r>
              <a:rPr lang="en-US" dirty="0" smtClean="0"/>
              <a:t> about 36% - came from Asia, 35.9% - from Europe, 30.6% - from Latin America, 5% - from Africa, 3.1% - from North America, 0.4% - from Oceania</a:t>
            </a:r>
            <a:r>
              <a:rPr lang="en-US" dirty="0" smtClean="0"/>
              <a:t>. Recently</a:t>
            </a:r>
            <a:r>
              <a:rPr lang="en-US" dirty="0" smtClean="0"/>
              <a:t>, a lot of people coming from Latin America. Most Latin Americans - roughly 85% - is concentrated around the city of Philadelphia, and about 20% - </a:t>
            </a:r>
            <a:r>
              <a:rPr lang="en-US" dirty="0" smtClean="0"/>
              <a:t>live in it.</a:t>
            </a:r>
          </a:p>
          <a:p>
            <a:r>
              <a:rPr lang="en-US" dirty="0" smtClean="0"/>
              <a:t>In </a:t>
            </a:r>
            <a:r>
              <a:rPr lang="en-US" dirty="0" smtClean="0"/>
              <a:t>terms of age, residents of Pennsylvania - 5.9% of the population is under 5 years old, 23.8% - up to 18 years, 15.6% - 65 years of age or older. In its </a:t>
            </a:r>
            <a:r>
              <a:rPr lang="en-US" dirty="0" smtClean="0"/>
              <a:t>origin </a:t>
            </a:r>
            <a:r>
              <a:rPr lang="en-US" dirty="0" err="1" smtClean="0"/>
              <a:t>pensilvantsy</a:t>
            </a:r>
            <a:r>
              <a:rPr lang="en-US" dirty="0" smtClean="0"/>
              <a:t>: 28.5% - the Germans, 18.2% - the Irish, 12.8% - the Italians, by 8.5% - the British, 7.2% - Poles, 1.9% - the French, by 4.3% - the Americans, by 4.2% -the French-Canadians, by 2.2% - the Dutch, by 2% - Slovaks, 2% - the Scots-Irish,1.6% - Russian at 1.5% - came from Wales, at 1.2% - the Hungarians, by 1% -Ukrainians.</a:t>
            </a:r>
            <a:endParaRPr lang="ru-RU" dirty="0"/>
          </a:p>
        </p:txBody>
      </p:sp>
      <p:sp>
        <p:nvSpPr>
          <p:cNvPr id="3" name="Заголовок 2"/>
          <p:cNvSpPr>
            <a:spLocks noGrp="1"/>
          </p:cNvSpPr>
          <p:nvPr>
            <p:ph type="title"/>
          </p:nvPr>
        </p:nvSpPr>
        <p:spPr>
          <a:xfrm>
            <a:off x="457200" y="152400"/>
            <a:ext cx="8229600" cy="1062022"/>
          </a:xfrm>
        </p:spPr>
        <p:txBody>
          <a:bodyPr/>
          <a:lstStyle/>
          <a:p>
            <a:r>
              <a:rPr lang="en-US" dirty="0" smtClean="0"/>
              <a:t>Population.</a:t>
            </a:r>
            <a:endParaRPr lang="ru-RU" dirty="0"/>
          </a:p>
        </p:txBody>
      </p:sp>
      <p:pic>
        <p:nvPicPr>
          <p:cNvPr id="4" name="Рисунок 3" descr="http://upload.wikimedia.org/wikipedia/commons/thumb/9/9d/Pennsylvania_population_map.png/230px-Pennsylvania_population_map.png"/>
          <p:cNvPicPr/>
          <p:nvPr/>
        </p:nvPicPr>
        <p:blipFill>
          <a:blip r:embed="rId2" cstate="print"/>
          <a:srcRect/>
          <a:stretch>
            <a:fillRect/>
          </a:stretch>
        </p:blipFill>
        <p:spPr bwMode="auto">
          <a:xfrm>
            <a:off x="6000760" y="5072074"/>
            <a:ext cx="3000396" cy="1785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785926"/>
            <a:ext cx="8229600" cy="4929222"/>
          </a:xfrm>
        </p:spPr>
        <p:txBody>
          <a:bodyPr>
            <a:normAutofit fontScale="85000" lnSpcReduction="10000"/>
          </a:bodyPr>
          <a:lstStyle/>
          <a:p>
            <a:r>
              <a:rPr lang="en-US" dirty="0" smtClean="0"/>
              <a:t>Pennsylvania is in 4th place in the U.S. coal mining. In this case it is located in Pennsylvania's largest deposit of coal-anthracite. Among other minerals, which is rich in Pennsylvania, peat, limestone, gravel and oil. In 1859 in Pennsylvania</a:t>
            </a:r>
            <a:r>
              <a:rPr lang="en-US" dirty="0" smtClean="0"/>
              <a:t>, drilled</a:t>
            </a:r>
            <a:r>
              <a:rPr lang="en-US" dirty="0" smtClean="0"/>
              <a:t> the first commercial oil well, so that the staff in this area - a pioneer. </a:t>
            </a:r>
            <a:r>
              <a:rPr lang="en-US" dirty="0" smtClean="0"/>
              <a:t>There are </a:t>
            </a:r>
            <a:r>
              <a:rPr lang="en-US" dirty="0" smtClean="0"/>
              <a:t>also many machine-tool factories and enterprises that are engaged in metal processing and production of transport </a:t>
            </a:r>
            <a:r>
              <a:rPr lang="en-US" dirty="0" smtClean="0"/>
              <a:t>equipment.</a:t>
            </a:r>
          </a:p>
          <a:p>
            <a:r>
              <a:rPr lang="en-US" dirty="0" smtClean="0"/>
              <a:t>In </a:t>
            </a:r>
            <a:r>
              <a:rPr lang="en-US" dirty="0" smtClean="0"/>
              <a:t>Pennsylvania, a well-developed food processing industry, which works </a:t>
            </a:r>
            <a:r>
              <a:rPr lang="en-US" dirty="0" smtClean="0"/>
              <a:t>using local </a:t>
            </a:r>
            <a:r>
              <a:rPr lang="en-US" dirty="0" smtClean="0"/>
              <a:t>agriculture. In the south-eastern state of peaches and apples are grown in the coastal zone of Lake Erie - broken cherry orchards and vineyards. Back </a:t>
            </a:r>
            <a:r>
              <a:rPr lang="en-US" dirty="0" smtClean="0"/>
              <a:t>in Pennsylvania</a:t>
            </a:r>
            <a:r>
              <a:rPr lang="en-US" dirty="0" smtClean="0"/>
              <a:t> cultivated a high-quality tobacco, which is used for the production </a:t>
            </a:r>
            <a:r>
              <a:rPr lang="en-US" dirty="0" smtClean="0"/>
              <a:t>of cigars</a:t>
            </a:r>
            <a:r>
              <a:rPr lang="en-US" dirty="0" smtClean="0"/>
              <a:t>. Among other popular crops - wheat, buckwheat, and dairy </a:t>
            </a:r>
            <a:r>
              <a:rPr lang="en-US" dirty="0" smtClean="0"/>
              <a:t>farming predominant</a:t>
            </a:r>
            <a:r>
              <a:rPr lang="en-US" dirty="0" smtClean="0"/>
              <a:t> direction.</a:t>
            </a:r>
            <a:endParaRPr lang="ru-RU" dirty="0"/>
          </a:p>
        </p:txBody>
      </p:sp>
      <p:sp>
        <p:nvSpPr>
          <p:cNvPr id="3" name="Заголовок 2"/>
          <p:cNvSpPr>
            <a:spLocks noGrp="1"/>
          </p:cNvSpPr>
          <p:nvPr>
            <p:ph type="title"/>
          </p:nvPr>
        </p:nvSpPr>
        <p:spPr>
          <a:xfrm>
            <a:off x="457200" y="357166"/>
            <a:ext cx="8229600" cy="1143008"/>
          </a:xfrm>
        </p:spPr>
        <p:txBody>
          <a:bodyPr/>
          <a:lstStyle/>
          <a:p>
            <a:r>
              <a:rPr lang="en-US" dirty="0" smtClean="0"/>
              <a:t>Economy.</a:t>
            </a:r>
            <a:endParaRPr lang="ru-RU" dirty="0"/>
          </a:p>
        </p:txBody>
      </p:sp>
      <p:pic>
        <p:nvPicPr>
          <p:cNvPr id="4" name="Рисунок 3" descr="Картинка 10 из 3037"/>
          <p:cNvPicPr/>
          <p:nvPr/>
        </p:nvPicPr>
        <p:blipFill>
          <a:blip r:embed="rId2" cstate="print"/>
          <a:srcRect/>
          <a:stretch>
            <a:fillRect/>
          </a:stretch>
        </p:blipFill>
        <p:spPr bwMode="auto">
          <a:xfrm>
            <a:off x="4768812" y="74196"/>
            <a:ext cx="2428860" cy="1800691"/>
          </a:xfrm>
          <a:prstGeom prst="rect">
            <a:avLst/>
          </a:prstGeom>
          <a:noFill/>
          <a:ln w="9525">
            <a:noFill/>
            <a:miter lim="800000"/>
            <a:headEnd/>
            <a:tailEnd/>
          </a:ln>
        </p:spPr>
      </p:pic>
      <p:pic>
        <p:nvPicPr>
          <p:cNvPr id="5" name="Рисунок 4" descr="Картинка 28 из 4538"/>
          <p:cNvPicPr/>
          <p:nvPr/>
        </p:nvPicPr>
        <p:blipFill>
          <a:blip r:embed="rId3" cstate="print"/>
          <a:srcRect/>
          <a:stretch>
            <a:fillRect/>
          </a:stretch>
        </p:blipFill>
        <p:spPr bwMode="auto">
          <a:xfrm rot="21096058">
            <a:off x="7358082" y="357166"/>
            <a:ext cx="1416420" cy="141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r>
              <a:rPr lang="en-US" dirty="0" smtClean="0"/>
              <a:t>Governor</a:t>
            </a:r>
            <a:r>
              <a:rPr lang="ru-RU" dirty="0" smtClean="0"/>
              <a:t>:</a:t>
            </a:r>
            <a:r>
              <a:rPr lang="en-US" dirty="0" smtClean="0"/>
              <a:t> Tom </a:t>
            </a:r>
            <a:r>
              <a:rPr lang="en-US" dirty="0" smtClean="0"/>
              <a:t>Corbett.</a:t>
            </a:r>
          </a:p>
          <a:p>
            <a:r>
              <a:rPr lang="en-US" dirty="0" smtClean="0"/>
              <a:t>Pennsylvania has the official status of a state governed by a bicameral legislature, which includes 50 members of parliament are elected every four years, and 203members of the House of Representatives, elected, in turn, every two years. </a:t>
            </a:r>
            <a:r>
              <a:rPr lang="en-US" dirty="0" smtClean="0"/>
              <a:t>Since</a:t>
            </a:r>
            <a:r>
              <a:rPr lang="ru-RU" dirty="0" smtClean="0"/>
              <a:t> </a:t>
            </a:r>
            <a:r>
              <a:rPr lang="en-US" dirty="0" smtClean="0"/>
              <a:t>the </a:t>
            </a:r>
            <a:r>
              <a:rPr lang="en-US" dirty="0" smtClean="0"/>
              <a:t>1950s, Democratic and Republican parties are represented in roughly </a:t>
            </a:r>
            <a:r>
              <a:rPr lang="en-US" dirty="0" smtClean="0"/>
              <a:t>equal</a:t>
            </a:r>
            <a:r>
              <a:rPr lang="ru-RU" dirty="0" smtClean="0"/>
              <a:t> </a:t>
            </a:r>
            <a:r>
              <a:rPr lang="en-US" dirty="0" smtClean="0"/>
              <a:t>proportions</a:t>
            </a:r>
            <a:r>
              <a:rPr lang="en-US" dirty="0" smtClean="0"/>
              <a:t>. The governor is elected for a four-year term and may be reelected at the end of the period only once. The judicial branch is headed by the </a:t>
            </a:r>
            <a:r>
              <a:rPr lang="en-US" dirty="0" smtClean="0"/>
              <a:t>Supreme</a:t>
            </a:r>
            <a:r>
              <a:rPr lang="ru-RU" dirty="0" smtClean="0"/>
              <a:t> </a:t>
            </a:r>
            <a:r>
              <a:rPr lang="en-US" dirty="0" smtClean="0"/>
              <a:t>Court</a:t>
            </a:r>
            <a:r>
              <a:rPr lang="en-US" dirty="0" smtClean="0"/>
              <a:t>, which represent the Chief Justice and six members of the court, all of whom are elected for a term of ten years. At the local level, Pennsylvania has 66 counties, each of which is controlled by three justices of the peace.</a:t>
            </a:r>
            <a:endParaRPr lang="ru-RU" dirty="0"/>
          </a:p>
        </p:txBody>
      </p:sp>
      <p:sp>
        <p:nvSpPr>
          <p:cNvPr id="3" name="Заголовок 2"/>
          <p:cNvSpPr>
            <a:spLocks noGrp="1"/>
          </p:cNvSpPr>
          <p:nvPr>
            <p:ph type="title"/>
          </p:nvPr>
        </p:nvSpPr>
        <p:spPr>
          <a:xfrm>
            <a:off x="457200" y="152400"/>
            <a:ext cx="8229600" cy="919146"/>
          </a:xfrm>
        </p:spPr>
        <p:txBody>
          <a:bodyPr/>
          <a:lstStyle/>
          <a:p>
            <a:r>
              <a:rPr lang="en-US" dirty="0" smtClean="0"/>
              <a:t>Politics.</a:t>
            </a:r>
            <a:endParaRPr lang="ru-RU" dirty="0"/>
          </a:p>
        </p:txBody>
      </p:sp>
      <p:pic>
        <p:nvPicPr>
          <p:cNvPr id="4" name="Рисунок 3" descr="Картинка 10 из 4802"/>
          <p:cNvPicPr/>
          <p:nvPr/>
        </p:nvPicPr>
        <p:blipFill>
          <a:blip r:embed="rId2" cstate="print"/>
          <a:srcRect/>
          <a:stretch>
            <a:fillRect/>
          </a:stretch>
        </p:blipFill>
        <p:spPr bwMode="auto">
          <a:xfrm>
            <a:off x="7715272" y="0"/>
            <a:ext cx="1428728" cy="1952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42984"/>
            <a:ext cx="8229600" cy="4953016"/>
          </a:xfrm>
        </p:spPr>
        <p:txBody>
          <a:bodyPr>
            <a:normAutofit fontScale="70000" lnSpcReduction="20000"/>
          </a:bodyPr>
          <a:lstStyle/>
          <a:p>
            <a:r>
              <a:rPr lang="en-US" dirty="0" smtClean="0"/>
              <a:t>Pennsylvania is home to the nation's first zoo, the Philadelphia Zoo. Other long-accredited AZA zoos include the Erie Zoo and the Pittsburgh Zoo &amp; PPG Aquarium. The Lehigh Valley Zoo and ZOOAMERICA are other notable zoos. The Commonwealth boasts some of the finest museums in the country, including the Carnegie Museums in Pittsburgh, the Philadelphia Museum of Art, and several others. One unique museum is the Houdini Museum in Scranton, the only building in the world devoted to the legendary magician. Pennsylvania is also home to the National Aviary, located in Pittsburgh.</a:t>
            </a:r>
          </a:p>
          <a:p>
            <a:r>
              <a:rPr lang="en-US" dirty="0" smtClean="0"/>
              <a:t>All </a:t>
            </a:r>
            <a:r>
              <a:rPr lang="en-US" dirty="0" smtClean="0"/>
              <a:t>121 state parks in Pennsylvania feature free admission.</a:t>
            </a:r>
          </a:p>
          <a:p>
            <a:r>
              <a:rPr lang="en-US" dirty="0" smtClean="0"/>
              <a:t>Pennsylvania offers a number of notable amusement parks, including Camel Beach, Conneaut Lake Park, </a:t>
            </a:r>
            <a:r>
              <a:rPr lang="en-US" dirty="0" err="1" smtClean="0"/>
              <a:t>Dorney</a:t>
            </a:r>
            <a:r>
              <a:rPr lang="en-US" dirty="0" smtClean="0"/>
              <a:t> Park &amp; </a:t>
            </a:r>
            <a:r>
              <a:rPr lang="en-US" dirty="0" err="1" smtClean="0"/>
              <a:t>Wildwater</a:t>
            </a:r>
            <a:r>
              <a:rPr lang="en-US" dirty="0" smtClean="0"/>
              <a:t> Kingdom, Dutch Wonderland, </a:t>
            </a:r>
            <a:r>
              <a:rPr lang="en-US" dirty="0" err="1" smtClean="0"/>
              <a:t>DelGrosso</a:t>
            </a:r>
            <a:r>
              <a:rPr lang="en-US" dirty="0" smtClean="0"/>
              <a:t> Amusement Park, </a:t>
            </a:r>
            <a:r>
              <a:rPr lang="en-US" dirty="0" err="1" smtClean="0"/>
              <a:t>Hersheypark</a:t>
            </a:r>
            <a:r>
              <a:rPr lang="en-US" dirty="0" smtClean="0"/>
              <a:t>, </a:t>
            </a:r>
            <a:r>
              <a:rPr lang="en-US" dirty="0" err="1" smtClean="0"/>
              <a:t>Idlewild</a:t>
            </a:r>
            <a:r>
              <a:rPr lang="en-US" dirty="0" smtClean="0"/>
              <a:t> Park, </a:t>
            </a:r>
            <a:r>
              <a:rPr lang="en-US" dirty="0" err="1" smtClean="0"/>
              <a:t>Kennywood</a:t>
            </a:r>
            <a:r>
              <a:rPr lang="en-US" dirty="0" smtClean="0"/>
              <a:t>, </a:t>
            </a:r>
            <a:r>
              <a:rPr lang="en-US" dirty="0" err="1" smtClean="0"/>
              <a:t>Knoebels</a:t>
            </a:r>
            <a:r>
              <a:rPr lang="en-US" dirty="0" smtClean="0"/>
              <a:t>, </a:t>
            </a:r>
            <a:r>
              <a:rPr lang="en-US" dirty="0" err="1" smtClean="0"/>
              <a:t>Lakemont</a:t>
            </a:r>
            <a:r>
              <a:rPr lang="en-US" dirty="0" smtClean="0"/>
              <a:t> Park, Sandcastle </a:t>
            </a:r>
            <a:r>
              <a:rPr lang="en-US" dirty="0" err="1" smtClean="0"/>
              <a:t>Waterpark</a:t>
            </a:r>
            <a:r>
              <a:rPr lang="en-US" dirty="0" smtClean="0"/>
              <a:t>, Sesame Place, Great Wolf Lodge and </a:t>
            </a:r>
            <a:r>
              <a:rPr lang="en-US" dirty="0" err="1" smtClean="0"/>
              <a:t>Waldameer</a:t>
            </a:r>
            <a:r>
              <a:rPr lang="en-US" dirty="0" smtClean="0"/>
              <a:t> Park. Pennsylvania also is home to the largest indoor </a:t>
            </a:r>
            <a:r>
              <a:rPr lang="en-US" dirty="0" err="1" smtClean="0"/>
              <a:t>waterpark</a:t>
            </a:r>
            <a:r>
              <a:rPr lang="en-US" dirty="0" smtClean="0"/>
              <a:t> resort on the East Coast, Splash Lagoon in Erie.</a:t>
            </a:r>
          </a:p>
          <a:p>
            <a:r>
              <a:rPr lang="en-US" dirty="0" smtClean="0"/>
              <a:t>There are also notable music festivals that take place in Pennsylvania. These include </a:t>
            </a:r>
            <a:r>
              <a:rPr lang="en-US" dirty="0" err="1" smtClean="0"/>
              <a:t>Musikfest</a:t>
            </a:r>
            <a:r>
              <a:rPr lang="en-US" dirty="0" smtClean="0"/>
              <a:t> and </a:t>
            </a:r>
            <a:r>
              <a:rPr lang="en-US" dirty="0" err="1" smtClean="0"/>
              <a:t>NEARfest</a:t>
            </a:r>
            <a:r>
              <a:rPr lang="en-US" dirty="0" smtClean="0"/>
              <a:t> in Bethlehem, the Philadelphia Folk Festival, Creation Festival, the Great Allentown Fair, and Purple Door.</a:t>
            </a:r>
          </a:p>
          <a:p>
            <a:endParaRPr lang="ru-RU" dirty="0"/>
          </a:p>
        </p:txBody>
      </p:sp>
      <p:sp>
        <p:nvSpPr>
          <p:cNvPr id="3" name="Заголовок 2"/>
          <p:cNvSpPr>
            <a:spLocks noGrp="1"/>
          </p:cNvSpPr>
          <p:nvPr>
            <p:ph type="title"/>
          </p:nvPr>
        </p:nvSpPr>
        <p:spPr>
          <a:xfrm>
            <a:off x="457200" y="152400"/>
            <a:ext cx="8229600" cy="919146"/>
          </a:xfrm>
        </p:spPr>
        <p:txBody>
          <a:bodyPr>
            <a:normAutofit fontScale="90000"/>
          </a:bodyPr>
          <a:lstStyle/>
          <a:p>
            <a:r>
              <a:rPr lang="en-US" dirty="0" smtClean="0"/>
              <a:t/>
            </a:r>
            <a:br>
              <a:rPr lang="en-US" dirty="0" smtClean="0"/>
            </a:br>
            <a:r>
              <a:rPr lang="en-US" dirty="0" smtClean="0"/>
              <a:t>Recreation.</a:t>
            </a:r>
            <a:endParaRPr lang="ru-RU" dirty="0"/>
          </a:p>
        </p:txBody>
      </p:sp>
      <p:pic>
        <p:nvPicPr>
          <p:cNvPr id="4" name="Рисунок 3" descr="http://upload.wikimedia.org/wikipedia/commons/thumb/2/2f/Pittsburgh_WEO_Night_1.jpg/220px-Pittsburgh_WEO_Night_1.jpg"/>
          <p:cNvPicPr/>
          <p:nvPr/>
        </p:nvPicPr>
        <p:blipFill>
          <a:blip r:embed="rId2" cstate="print"/>
          <a:srcRect/>
          <a:stretch>
            <a:fillRect/>
          </a:stretch>
        </p:blipFill>
        <p:spPr bwMode="auto">
          <a:xfrm rot="174057">
            <a:off x="6892106" y="5267078"/>
            <a:ext cx="2095500" cy="1400175"/>
          </a:xfrm>
          <a:prstGeom prst="rect">
            <a:avLst/>
          </a:prstGeom>
          <a:noFill/>
          <a:ln w="9525">
            <a:noFill/>
            <a:miter lim="800000"/>
            <a:headEnd/>
            <a:tailEnd/>
          </a:ln>
        </p:spPr>
      </p:pic>
      <p:pic>
        <p:nvPicPr>
          <p:cNvPr id="5" name="Рисунок 4" descr="http://upload.wikimedia.org/wikipedia/commons/thumb/6/69/Penn_campus_2.jpg/220px-Penn_campus_2.jpg"/>
          <p:cNvPicPr/>
          <p:nvPr/>
        </p:nvPicPr>
        <p:blipFill>
          <a:blip r:embed="rId3" cstate="print"/>
          <a:srcRect/>
          <a:stretch>
            <a:fillRect/>
          </a:stretch>
        </p:blipFill>
        <p:spPr bwMode="auto">
          <a:xfrm>
            <a:off x="3357554" y="5429264"/>
            <a:ext cx="2452690" cy="1428736"/>
          </a:xfrm>
          <a:prstGeom prst="rect">
            <a:avLst/>
          </a:prstGeom>
          <a:noFill/>
          <a:ln w="9525">
            <a:noFill/>
            <a:miter lim="800000"/>
            <a:headEnd/>
            <a:tailEnd/>
          </a:ln>
        </p:spPr>
      </p:pic>
      <p:pic>
        <p:nvPicPr>
          <p:cNvPr id="6" name="Рисунок 5" descr="http://upload.wikimedia.org/wikipedia/en/thumb/d/d4/Dorney_Park_Steel_Force_Thunderhawk.jpg/220px-Dorney_Park_Steel_Force_Thunderhawk.jpg"/>
          <p:cNvPicPr/>
          <p:nvPr/>
        </p:nvPicPr>
        <p:blipFill>
          <a:blip r:embed="rId4" cstate="print"/>
          <a:srcRect/>
          <a:stretch>
            <a:fillRect/>
          </a:stretch>
        </p:blipFill>
        <p:spPr bwMode="auto">
          <a:xfrm rot="21354952">
            <a:off x="189354" y="5394163"/>
            <a:ext cx="2238344" cy="138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319</TotalTime>
  <Words>475</Words>
  <Application>Microsoft Office PowerPoint</Application>
  <PresentationFormat>Экран (4:3)</PresentationFormat>
  <Paragraphs>104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Бумажная</vt:lpstr>
      <vt:lpstr>Pennsylvania</vt:lpstr>
      <vt:lpstr>Pennsylvania is a U.S. state.</vt:lpstr>
      <vt:lpstr>  History of Pennsylvania</vt:lpstr>
      <vt:lpstr>The capital of Pennsylvania.</vt:lpstr>
      <vt:lpstr>Features.</vt:lpstr>
      <vt:lpstr>Population.</vt:lpstr>
      <vt:lpstr>Economy.</vt:lpstr>
      <vt:lpstr>Politics.</vt:lpstr>
      <vt:lpstr> Recreation.</vt:lpstr>
      <vt:lpstr> Famous people of Pennsylvania.</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Pennsylvania</dc:title>
  <dc:creator>*</dc:creator>
  <cp:lastModifiedBy>*</cp:lastModifiedBy>
  <cp:revision>33</cp:revision>
  <dcterms:created xsi:type="dcterms:W3CDTF">2012-04-15T06:08:21Z</dcterms:created>
  <dcterms:modified xsi:type="dcterms:W3CDTF">2012-04-15T11:27:30Z</dcterms:modified>
</cp:coreProperties>
</file>